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2" r:id="rId2"/>
    <p:sldId id="256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fif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4136D-337C-4C0B-8508-D89D13D83872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F7C66F-CB69-40F3-9F02-5D7E1421E2E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435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7AD2C-A1CB-4D37-A2CF-FED7AB444762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1992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832CD-9FA8-9E50-87E5-23A21F3B2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B35914-C147-6BA1-DB09-12DBA7808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A36BA-5E9C-6CB3-E22D-6EBFF22A4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0047C-2228-3140-3AE6-6537166FB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A46DA-3538-35F4-467F-C7FE21B7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02663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D4913-E030-3825-5994-97FB5ABE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3C161-9289-DE8C-E646-F514FA8114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1E89A-259D-A629-4C1A-7991BE36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8C02C-6BAE-DCBD-5087-67FEAC90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D0AC4-7C2C-8590-3F01-C695FBC2A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2923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8D1C46-9360-3A8A-3EB0-FC023764BB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296539-3228-311A-E382-F86B8DCEA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E319B-8592-65F3-67E5-AB83044A7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B1B26-1608-1B77-ED91-F77555D40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14FC1-E8DE-E07B-0F36-D1FEC071D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329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8CC3D-099B-E6F2-F068-0F6DC055C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05AD-6DE7-4AE2-61D6-A823E227A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F63F2-56E2-6D91-66E4-B2B9D1B9D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EFD14-1481-0C8A-59B9-8159AA04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6FAD4-3B28-7C58-0C1D-4AB4BC7CF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690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22FBF-DC8E-FB73-20F9-DE0F994A9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1ED05-E1DA-28FC-6104-5810E208D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F67D1-F7C5-ACA6-7C2C-976C27089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9D263-E5EA-B808-9A98-0CD995BDE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DAAAC-A66C-2D7F-4C82-6C2A3A6BF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4300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8CF80-2122-687D-1E87-EDC2032F9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5CDD4-A1D2-1455-2FCA-EFEB1E9AD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CC4ED-EAB9-68D4-59E5-8DDAA6F13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111E8-AC8C-9DFD-2150-96EF18A09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107CD9-878E-C911-C5FE-1FDFBEC78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9B017-EDB1-0652-E315-67F4E3296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9938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6334-6B1B-75DF-85D4-8866D12D9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137E9-E69B-7388-53E0-3A0F193CF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1F347-BC3D-069B-F722-E79D2DAF7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8F7274-65EF-F419-B5E8-40B0321202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CC9B1A-58D8-AFFE-C533-5D931E15A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A4F393-2492-AD6D-0CE5-9F7D9501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564695-CEBE-EABB-FFCD-8F783B209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3B4902-56B1-846C-1AFC-DEFD65EBB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9098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0B066-9911-AAF5-E0C1-7DFB2B00E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F23B2-9C30-FF21-0FA8-B83FEED3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73078-63AF-E8DE-1677-01DC7DF16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79DDB6-EA11-FF62-0215-AE807500A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41219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B1E3B-3C28-FC9D-CED3-CAA8C44B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6702B8-DCB1-1C44-E0AF-39153A2D4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AFE6CD-D922-DB48-3DD5-0C57D9D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5635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51E13-25F8-77F1-9425-C85982C5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44628-52E7-5251-FFD3-8840DD853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3C0DA4-648C-A9FE-91DA-12095701B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82017-6EBC-10A6-6C3F-F8967DAA2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3AFA2-5019-6E3E-1F9F-CC7BF0325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FBECE-6A16-EF18-743B-418C16D5D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99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14A04-74C5-D51B-2666-506012A33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F12CB3-89DC-B3D1-9A56-DFB36F8EE4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ED85E8-67C2-071B-62B6-55F79724B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D2148-EC34-8F5A-D865-E733006DB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018EE-87C8-A331-F0E0-57386DABC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B3CED-A3A0-9477-62EC-5BA69C91A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8521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84C6DC-ABA2-B466-6074-7AFD7B6AD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0D8C8-D12D-163B-9474-992BFBBB6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2F7E3-DF03-4902-8B98-C2C6A03D08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6270A-00CC-4CDA-8518-C9E1E577C90F}" type="datetimeFigureOut">
              <a:rPr lang="en-SG" smtClean="0"/>
              <a:t>4/2/2026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9026E-7966-26CE-4DA1-7CF74EC45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F9F6D-BF4C-D84E-6C38-4410593CF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D2D59-B7C7-4A00-A1FC-86564FD2872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218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48347-F9F1-4265-91AB-D64F581A7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2B955671-9E79-2A1E-6039-CC4BCF2D8947}"/>
              </a:ext>
            </a:extLst>
          </p:cNvPr>
          <p:cNvSpPr/>
          <p:nvPr/>
        </p:nvSpPr>
        <p:spPr>
          <a:xfrm>
            <a:off x="621792" y="292608"/>
            <a:ext cx="10853928" cy="6099048"/>
          </a:xfrm>
          <a:prstGeom prst="rect">
            <a:avLst/>
          </a:prstGeom>
          <a:noFill/>
          <a:ln w="1905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767CF-971F-89DE-9F33-0850FE1E4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460" y="3338476"/>
            <a:ext cx="680540" cy="481514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E8F12E9-5EA5-FF34-961C-AC57C8CAD7DE}"/>
              </a:ext>
            </a:extLst>
          </p:cNvPr>
          <p:cNvSpPr/>
          <p:nvPr/>
        </p:nvSpPr>
        <p:spPr>
          <a:xfrm>
            <a:off x="2883548" y="1497167"/>
            <a:ext cx="2034627" cy="144989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1C0D7F-5762-10CA-7442-0EC3FB0760CC}"/>
              </a:ext>
            </a:extLst>
          </p:cNvPr>
          <p:cNvSpPr txBox="1"/>
          <p:nvPr/>
        </p:nvSpPr>
        <p:spPr>
          <a:xfrm>
            <a:off x="3270882" y="1199155"/>
            <a:ext cx="12447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1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A0B37F-1039-2E97-FB77-5464983FEBF0}"/>
              </a:ext>
            </a:extLst>
          </p:cNvPr>
          <p:cNvSpPr/>
          <p:nvPr/>
        </p:nvSpPr>
        <p:spPr>
          <a:xfrm>
            <a:off x="3123026" y="1718469"/>
            <a:ext cx="557430" cy="527296"/>
          </a:xfrm>
          <a:prstGeom prst="rect">
            <a:avLst/>
          </a:prstGeom>
          <a:ln>
            <a:solidFill>
              <a:srgbClr val="0070C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73BD95-2B93-7643-D7C6-2A561CF46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772" y="1715509"/>
            <a:ext cx="320219" cy="2197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87828F-B24A-1DD6-02E8-41FF3BFA3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094" y="1904606"/>
            <a:ext cx="245159" cy="2451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C48B-FDEC-CE7E-DADA-C139060EEDC7}"/>
              </a:ext>
            </a:extLst>
          </p:cNvPr>
          <p:cNvCxnSpPr>
            <a:stCxn id="4" idx="2"/>
          </p:cNvCxnSpPr>
          <p:nvPr/>
        </p:nvCxnSpPr>
        <p:spPr>
          <a:xfrm>
            <a:off x="1443730" y="3819990"/>
            <a:ext cx="0" cy="46803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F53C0FC-65E0-7747-C3AC-74741A96F28A}"/>
              </a:ext>
            </a:extLst>
          </p:cNvPr>
          <p:cNvSpPr txBox="1"/>
          <p:nvPr/>
        </p:nvSpPr>
        <p:spPr>
          <a:xfrm>
            <a:off x="3663897" y="1947681"/>
            <a:ext cx="36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  <a:endParaRPr lang="en-SG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C4C1E4-2C54-D2FE-16E7-AAAB3BB9880C}"/>
              </a:ext>
            </a:extLst>
          </p:cNvPr>
          <p:cNvSpPr/>
          <p:nvPr/>
        </p:nvSpPr>
        <p:spPr>
          <a:xfrm>
            <a:off x="4053396" y="1707709"/>
            <a:ext cx="543782" cy="538056"/>
          </a:xfrm>
          <a:prstGeom prst="rect">
            <a:avLst/>
          </a:prstGeom>
          <a:ln>
            <a:solidFill>
              <a:srgbClr val="0070C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875DF5-ED35-4090-1627-4BE71950A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1014" y="1736696"/>
            <a:ext cx="320219" cy="2197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14E31CB-7985-6844-0694-44E205890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315" y="1921574"/>
            <a:ext cx="245159" cy="2451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5FD3448-B7B2-6ACE-A747-756BE72AD0E2}"/>
              </a:ext>
            </a:extLst>
          </p:cNvPr>
          <p:cNvSpPr txBox="1"/>
          <p:nvPr/>
        </p:nvSpPr>
        <p:spPr>
          <a:xfrm>
            <a:off x="3043003" y="2204018"/>
            <a:ext cx="7640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2060"/>
                </a:solidFill>
              </a:rPr>
              <a:t>TX-VM1</a:t>
            </a:r>
            <a:endParaRPr lang="en-SG" sz="1100" dirty="0">
              <a:solidFill>
                <a:srgbClr val="0020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9E4BA8-7D0E-C79D-74A0-DFFEC27DC033}"/>
              </a:ext>
            </a:extLst>
          </p:cNvPr>
          <p:cNvSpPr txBox="1"/>
          <p:nvPr/>
        </p:nvSpPr>
        <p:spPr>
          <a:xfrm>
            <a:off x="3976953" y="2213672"/>
            <a:ext cx="6447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2060"/>
                </a:solidFill>
              </a:rPr>
              <a:t>TX-VM4</a:t>
            </a:r>
            <a:endParaRPr lang="en-SG" sz="1100" dirty="0">
              <a:solidFill>
                <a:srgbClr val="002060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A8BC79E1-2B06-405A-E984-FA1A24AA6B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208" y="4259232"/>
            <a:ext cx="698583" cy="3791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3" name="Cloud 82">
            <a:extLst>
              <a:ext uri="{FF2B5EF4-FFF2-40B4-BE49-F238E27FC236}">
                <a16:creationId xmlns:a16="http://schemas.microsoft.com/office/drawing/2014/main" id="{CB5C5DA9-A909-71F3-3678-0959085F88FF}"/>
              </a:ext>
            </a:extLst>
          </p:cNvPr>
          <p:cNvSpPr/>
          <p:nvPr/>
        </p:nvSpPr>
        <p:spPr>
          <a:xfrm>
            <a:off x="794046" y="2333219"/>
            <a:ext cx="1299369" cy="63216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Internet</a:t>
            </a:r>
            <a:r>
              <a:rPr lang="en-US" dirty="0"/>
              <a:t> </a:t>
            </a:r>
            <a:endParaRPr lang="en-SG" dirty="0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3D76463-BE61-B7A8-589E-9A208ACC521D}"/>
              </a:ext>
            </a:extLst>
          </p:cNvPr>
          <p:cNvCxnSpPr>
            <a:cxnSpLocks/>
          </p:cNvCxnSpPr>
          <p:nvPr/>
        </p:nvCxnSpPr>
        <p:spPr>
          <a:xfrm>
            <a:off x="1443730" y="2947064"/>
            <a:ext cx="0" cy="37477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D4B74A4-E02C-8E09-78FC-0E3E87EEE1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9210" y="1516746"/>
            <a:ext cx="396581" cy="43968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20F27B3-470D-B94D-40E8-A31C717EDAB3}"/>
              </a:ext>
            </a:extLst>
          </p:cNvPr>
          <p:cNvSpPr txBox="1"/>
          <p:nvPr/>
        </p:nvSpPr>
        <p:spPr>
          <a:xfrm>
            <a:off x="888812" y="1192378"/>
            <a:ext cx="112548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CTF Participants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B90B729-5760-C9C0-61A5-372C82E7B8B6}"/>
              </a:ext>
            </a:extLst>
          </p:cNvPr>
          <p:cNvCxnSpPr>
            <a:stCxn id="12" idx="2"/>
            <a:endCxn id="83" idx="3"/>
          </p:cNvCxnSpPr>
          <p:nvPr/>
        </p:nvCxnSpPr>
        <p:spPr>
          <a:xfrm flipH="1">
            <a:off x="1443731" y="1956435"/>
            <a:ext cx="0" cy="41292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0C9FE263-086F-3108-AA2B-6A450F215B65}"/>
              </a:ext>
            </a:extLst>
          </p:cNvPr>
          <p:cNvSpPr txBox="1"/>
          <p:nvPr/>
        </p:nvSpPr>
        <p:spPr>
          <a:xfrm>
            <a:off x="1428915" y="2895620"/>
            <a:ext cx="9466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Firewall and Gateway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1C9E97D-D814-BBA7-7A00-0B4DD03145D3}"/>
              </a:ext>
            </a:extLst>
          </p:cNvPr>
          <p:cNvSpPr txBox="1"/>
          <p:nvPr/>
        </p:nvSpPr>
        <p:spPr>
          <a:xfrm>
            <a:off x="1457275" y="4672585"/>
            <a:ext cx="9642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Forward Router</a:t>
            </a: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B50C3454-1773-E39A-3CAD-3FFE2C1B24EC}"/>
              </a:ext>
            </a:extLst>
          </p:cNvPr>
          <p:cNvCxnSpPr>
            <a:cxnSpLocks/>
            <a:stCxn id="36" idx="3"/>
            <a:endCxn id="5" idx="1"/>
          </p:cNvCxnSpPr>
          <p:nvPr/>
        </p:nvCxnSpPr>
        <p:spPr>
          <a:xfrm flipV="1">
            <a:off x="1806791" y="2222116"/>
            <a:ext cx="1076757" cy="222667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E74CFC2F-7752-56CA-98B0-AF32FC6D05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4661" y="2146608"/>
            <a:ext cx="255256" cy="2616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84D9362E-CB54-B779-1CCA-0D947B92A9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0775" y="2141509"/>
            <a:ext cx="255256" cy="26161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pic>
        <p:nvPicPr>
          <p:cNvPr id="72" name="Graphic 71" descr="Web design with solid fill">
            <a:extLst>
              <a:ext uri="{FF2B5EF4-FFF2-40B4-BE49-F238E27FC236}">
                <a16:creationId xmlns:a16="http://schemas.microsoft.com/office/drawing/2014/main" id="{0C2546C5-CC58-BCB0-1636-6DBF69578B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29217" y="2462943"/>
            <a:ext cx="486375" cy="486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E1039E-AFCB-4FAD-9DBC-7CD42F23417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00451" y="1265612"/>
            <a:ext cx="396581" cy="29013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EF12AB5A-9ACC-72E0-DF99-181E0533E78C}"/>
              </a:ext>
            </a:extLst>
          </p:cNvPr>
          <p:cNvSpPr txBox="1"/>
          <p:nvPr/>
        </p:nvSpPr>
        <p:spPr>
          <a:xfrm>
            <a:off x="3039917" y="1503939"/>
            <a:ext cx="17568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accent5">
                    <a:lumMod val="50000"/>
                  </a:schemeClr>
                </a:solidFill>
              </a:rPr>
              <a:t>CTF Challenge Host VMs</a:t>
            </a:r>
          </a:p>
        </p:txBody>
      </p: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9F99B47F-3D94-B33D-6BD4-612C39CA269F}"/>
              </a:ext>
            </a:extLst>
          </p:cNvPr>
          <p:cNvCxnSpPr>
            <a:cxnSpLocks/>
            <a:stCxn id="72" idx="3"/>
            <a:endCxn id="67" idx="1"/>
          </p:cNvCxnSpPr>
          <p:nvPr/>
        </p:nvCxnSpPr>
        <p:spPr>
          <a:xfrm flipV="1">
            <a:off x="4515592" y="2272315"/>
            <a:ext cx="295183" cy="43381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53BF760-62D4-BA67-A690-AFE27C231E63}"/>
              </a:ext>
            </a:extLst>
          </p:cNvPr>
          <p:cNvCxnSpPr>
            <a:cxnSpLocks/>
          </p:cNvCxnSpPr>
          <p:nvPr/>
        </p:nvCxnSpPr>
        <p:spPr>
          <a:xfrm flipV="1">
            <a:off x="4272404" y="2267573"/>
            <a:ext cx="0" cy="27312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40C8622C-3FF4-B792-CEDF-DEF15DBDD368}"/>
              </a:ext>
            </a:extLst>
          </p:cNvPr>
          <p:cNvCxnSpPr>
            <a:cxnSpLocks/>
            <a:stCxn id="72" idx="1"/>
            <a:endCxn id="10" idx="3"/>
          </p:cNvCxnSpPr>
          <p:nvPr/>
        </p:nvCxnSpPr>
        <p:spPr>
          <a:xfrm rot="10800000">
            <a:off x="3680457" y="1982117"/>
            <a:ext cx="348761" cy="72401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B1B54A9-5770-49B2-FBE9-FF063514DA67}"/>
              </a:ext>
            </a:extLst>
          </p:cNvPr>
          <p:cNvSpPr txBox="1"/>
          <p:nvPr/>
        </p:nvSpPr>
        <p:spPr>
          <a:xfrm>
            <a:off x="2871282" y="2519392"/>
            <a:ext cx="11298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err="1">
                <a:solidFill>
                  <a:srgbClr val="002060"/>
                </a:solidFill>
              </a:rPr>
              <a:t>Cpu</a:t>
            </a:r>
            <a:r>
              <a:rPr lang="en-US" sz="1100" b="1" dirty="0">
                <a:solidFill>
                  <a:srgbClr val="002060"/>
                </a:solidFill>
              </a:rPr>
              <a:t>%, </a:t>
            </a:r>
          </a:p>
          <a:p>
            <a:r>
              <a:rPr lang="en-US" sz="1100" b="1" dirty="0">
                <a:solidFill>
                  <a:srgbClr val="002060"/>
                </a:solidFill>
              </a:rPr>
              <a:t>Ram%, Ping</a:t>
            </a:r>
            <a:endParaRPr lang="en-SG" sz="1100" b="1" dirty="0">
              <a:solidFill>
                <a:srgbClr val="002060"/>
              </a:solidFill>
            </a:endParaRP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26DD2C1-7E31-4EF2-7915-1B0E48AFEBBE}"/>
              </a:ext>
            </a:extLst>
          </p:cNvPr>
          <p:cNvCxnSpPr>
            <a:cxnSpLocks/>
          </p:cNvCxnSpPr>
          <p:nvPr/>
        </p:nvCxnSpPr>
        <p:spPr>
          <a:xfrm>
            <a:off x="3680885" y="2822938"/>
            <a:ext cx="345639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8324ED5-5366-A0C9-CD64-BA0CF0832EF0}"/>
              </a:ext>
            </a:extLst>
          </p:cNvPr>
          <p:cNvSpPr/>
          <p:nvPr/>
        </p:nvSpPr>
        <p:spPr>
          <a:xfrm>
            <a:off x="2871282" y="3250430"/>
            <a:ext cx="2034627" cy="34063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537D24-C53C-AFAC-13DC-E46DF9598415}"/>
              </a:ext>
            </a:extLst>
          </p:cNvPr>
          <p:cNvSpPr txBox="1"/>
          <p:nvPr/>
        </p:nvSpPr>
        <p:spPr>
          <a:xfrm>
            <a:off x="3663897" y="3213055"/>
            <a:ext cx="36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  <a:endParaRPr lang="en-SG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45C29A55-B9BE-3D72-4101-F5FE778334A0}"/>
              </a:ext>
            </a:extLst>
          </p:cNvPr>
          <p:cNvSpPr/>
          <p:nvPr/>
        </p:nvSpPr>
        <p:spPr>
          <a:xfrm>
            <a:off x="2863074" y="4133741"/>
            <a:ext cx="2034627" cy="144989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13B2AD0-C950-199F-3964-900AF1573EBB}"/>
              </a:ext>
            </a:extLst>
          </p:cNvPr>
          <p:cNvSpPr txBox="1"/>
          <p:nvPr/>
        </p:nvSpPr>
        <p:spPr>
          <a:xfrm>
            <a:off x="3250407" y="3835729"/>
            <a:ext cx="132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14</a:t>
            </a:r>
            <a:endParaRPr lang="en-SG" sz="1200" b="1" dirty="0">
              <a:solidFill>
                <a:srgbClr val="002060"/>
              </a:solidFill>
            </a:endParaRP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35CBE9D8-6FBD-0634-AA7B-515E04810A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79977" y="3902186"/>
            <a:ext cx="396581" cy="29013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D26F62A3-D872-C9C9-96F8-4C6856AF6024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2354614" y="3420749"/>
            <a:ext cx="51666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or: Elbow 109">
            <a:extLst>
              <a:ext uri="{FF2B5EF4-FFF2-40B4-BE49-F238E27FC236}">
                <a16:creationId xmlns:a16="http://schemas.microsoft.com/office/drawing/2014/main" id="{90EBC54F-21D6-51BB-409B-79574CBBB33F}"/>
              </a:ext>
            </a:extLst>
          </p:cNvPr>
          <p:cNvCxnSpPr>
            <a:cxnSpLocks/>
            <a:endCxn id="140" idx="1"/>
          </p:cNvCxnSpPr>
          <p:nvPr/>
        </p:nvCxnSpPr>
        <p:spPr>
          <a:xfrm rot="16200000" flipH="1">
            <a:off x="2123845" y="4658658"/>
            <a:ext cx="816342" cy="371222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Picture 115">
            <a:extLst>
              <a:ext uri="{FF2B5EF4-FFF2-40B4-BE49-F238E27FC236}">
                <a16:creationId xmlns:a16="http://schemas.microsoft.com/office/drawing/2014/main" id="{E74175E3-294F-9102-178C-D10B587B36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72007" y="4470985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0C17A6B0-43A9-53A2-F571-3EA4D98722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29253" y="4470985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30E4201-D970-CC76-3B24-3B8EDD9E097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76881" y="4464639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095AA0F0-E25B-90A8-A4C5-C6F9268EBF63}"/>
              </a:ext>
            </a:extLst>
          </p:cNvPr>
          <p:cNvSpPr txBox="1"/>
          <p:nvPr/>
        </p:nvSpPr>
        <p:spPr>
          <a:xfrm>
            <a:off x="2857538" y="4224403"/>
            <a:ext cx="18612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accent5">
                    <a:lumMod val="50000"/>
                  </a:schemeClr>
                </a:solidFill>
              </a:rPr>
              <a:t>CTF Challenge Host Dockers</a:t>
            </a:r>
          </a:p>
        </p:txBody>
      </p:sp>
      <p:pic>
        <p:nvPicPr>
          <p:cNvPr id="120" name="Graphic 119" descr="Web design with solid fill">
            <a:extLst>
              <a:ext uri="{FF2B5EF4-FFF2-40B4-BE49-F238E27FC236}">
                <a16:creationId xmlns:a16="http://schemas.microsoft.com/office/drawing/2014/main" id="{F20EDBCA-1C78-6A80-9496-8C8A0548D0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10516" y="5070610"/>
            <a:ext cx="486375" cy="486375"/>
          </a:xfrm>
          <a:prstGeom prst="rect">
            <a:avLst/>
          </a:prstGeom>
        </p:spPr>
      </p:pic>
      <p:cxnSp>
        <p:nvCxnSpPr>
          <p:cNvPr id="122" name="Connector: Elbow 121">
            <a:extLst>
              <a:ext uri="{FF2B5EF4-FFF2-40B4-BE49-F238E27FC236}">
                <a16:creationId xmlns:a16="http://schemas.microsoft.com/office/drawing/2014/main" id="{18B0847A-CC8D-263E-F654-677D29845745}"/>
              </a:ext>
            </a:extLst>
          </p:cNvPr>
          <p:cNvCxnSpPr>
            <a:cxnSpLocks/>
            <a:stCxn id="120" idx="1"/>
            <a:endCxn id="116" idx="2"/>
          </p:cNvCxnSpPr>
          <p:nvPr/>
        </p:nvCxnSpPr>
        <p:spPr>
          <a:xfrm rot="10800000">
            <a:off x="3250408" y="4933128"/>
            <a:ext cx="360109" cy="38067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E7272A4C-5C26-357A-C5D2-18FEB27C9DA3}"/>
              </a:ext>
            </a:extLst>
          </p:cNvPr>
          <p:cNvCxnSpPr>
            <a:cxnSpLocks/>
          </p:cNvCxnSpPr>
          <p:nvPr/>
        </p:nvCxnSpPr>
        <p:spPr>
          <a:xfrm flipH="1" flipV="1">
            <a:off x="3843232" y="4934048"/>
            <a:ext cx="0" cy="25713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Elbow 126">
            <a:extLst>
              <a:ext uri="{FF2B5EF4-FFF2-40B4-BE49-F238E27FC236}">
                <a16:creationId xmlns:a16="http://schemas.microsoft.com/office/drawing/2014/main" id="{C94419CE-D9AB-DFAB-5759-990F273E1B11}"/>
              </a:ext>
            </a:extLst>
          </p:cNvPr>
          <p:cNvCxnSpPr>
            <a:cxnSpLocks/>
            <a:endCxn id="118" idx="2"/>
          </p:cNvCxnSpPr>
          <p:nvPr/>
        </p:nvCxnSpPr>
        <p:spPr>
          <a:xfrm flipV="1">
            <a:off x="4039106" y="4926782"/>
            <a:ext cx="516175" cy="272222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2" name="Picture 131">
            <a:extLst>
              <a:ext uri="{FF2B5EF4-FFF2-40B4-BE49-F238E27FC236}">
                <a16:creationId xmlns:a16="http://schemas.microsoft.com/office/drawing/2014/main" id="{7B22E24B-E704-45CA-E8CF-A2C47A97F1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5354" y="5158102"/>
            <a:ext cx="255256" cy="26161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484E8D7-4AA8-B2A0-A7F1-30B90218BD62}"/>
              </a:ext>
            </a:extLst>
          </p:cNvPr>
          <p:cNvCxnSpPr>
            <a:cxnSpLocks/>
          </p:cNvCxnSpPr>
          <p:nvPr/>
        </p:nvCxnSpPr>
        <p:spPr>
          <a:xfrm flipV="1">
            <a:off x="4061014" y="5343881"/>
            <a:ext cx="693656" cy="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Graphic 134" descr="Web design with solid fill">
            <a:extLst>
              <a:ext uri="{FF2B5EF4-FFF2-40B4-BE49-F238E27FC236}">
                <a16:creationId xmlns:a16="http://schemas.microsoft.com/office/drawing/2014/main" id="{F2A7C14C-7B8B-624C-831C-6E13A9613D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1763" y="5668878"/>
            <a:ext cx="486375" cy="486375"/>
          </a:xfrm>
          <a:prstGeom prst="rect">
            <a:avLst/>
          </a:prstGeom>
        </p:spPr>
      </p:pic>
      <p:cxnSp>
        <p:nvCxnSpPr>
          <p:cNvPr id="136" name="Connector: Elbow 135">
            <a:extLst>
              <a:ext uri="{FF2B5EF4-FFF2-40B4-BE49-F238E27FC236}">
                <a16:creationId xmlns:a16="http://schemas.microsoft.com/office/drawing/2014/main" id="{FDBDC74D-6069-7B4C-C5EF-665A63E7CA7F}"/>
              </a:ext>
            </a:extLst>
          </p:cNvPr>
          <p:cNvCxnSpPr>
            <a:cxnSpLocks/>
            <a:stCxn id="135" idx="1"/>
            <a:endCxn id="36" idx="2"/>
          </p:cNvCxnSpPr>
          <p:nvPr/>
        </p:nvCxnSpPr>
        <p:spPr>
          <a:xfrm rot="10800000">
            <a:off x="1457501" y="4638342"/>
            <a:ext cx="2984263" cy="1273725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0" name="Picture 139">
            <a:extLst>
              <a:ext uri="{FF2B5EF4-FFF2-40B4-BE49-F238E27FC236}">
                <a16:creationId xmlns:a16="http://schemas.microsoft.com/office/drawing/2014/main" id="{8FE4D81F-CD87-9FB2-CC55-4ACCCAE9DB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7627" y="5121634"/>
            <a:ext cx="255256" cy="2616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2" name="Rectangle 141">
            <a:extLst>
              <a:ext uri="{FF2B5EF4-FFF2-40B4-BE49-F238E27FC236}">
                <a16:creationId xmlns:a16="http://schemas.microsoft.com/office/drawing/2014/main" id="{5B08D3C7-31F6-0AC0-D52A-3FEA51762026}"/>
              </a:ext>
            </a:extLst>
          </p:cNvPr>
          <p:cNvSpPr/>
          <p:nvPr/>
        </p:nvSpPr>
        <p:spPr>
          <a:xfrm>
            <a:off x="5772181" y="1387487"/>
            <a:ext cx="1115090" cy="4035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Communication  Module</a:t>
            </a:r>
            <a:endParaRPr lang="en-SG" sz="1100" b="1" dirty="0"/>
          </a:p>
        </p:txBody>
      </p: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46C76B51-DA8F-0CBE-10DB-3EF2EDCAAA93}"/>
              </a:ext>
            </a:extLst>
          </p:cNvPr>
          <p:cNvCxnSpPr>
            <a:cxnSpLocks/>
            <a:stCxn id="103" idx="3"/>
          </p:cNvCxnSpPr>
          <p:nvPr/>
        </p:nvCxnSpPr>
        <p:spPr>
          <a:xfrm flipV="1">
            <a:off x="4905909" y="2277413"/>
            <a:ext cx="691266" cy="1143336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45AD461B-EF73-A224-88E7-CB654B070EFB}"/>
              </a:ext>
            </a:extLst>
          </p:cNvPr>
          <p:cNvCxnSpPr>
            <a:cxnSpLocks/>
            <a:stCxn id="132" idx="3"/>
          </p:cNvCxnSpPr>
          <p:nvPr/>
        </p:nvCxnSpPr>
        <p:spPr>
          <a:xfrm flipV="1">
            <a:off x="5010610" y="3420748"/>
            <a:ext cx="586565" cy="186816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B21595B5-8A77-7FDB-54B0-C62977E21F94}"/>
              </a:ext>
            </a:extLst>
          </p:cNvPr>
          <p:cNvCxnSpPr>
            <a:cxnSpLocks/>
          </p:cNvCxnSpPr>
          <p:nvPr/>
        </p:nvCxnSpPr>
        <p:spPr>
          <a:xfrm flipV="1">
            <a:off x="4882818" y="5313797"/>
            <a:ext cx="694467" cy="608370"/>
          </a:xfrm>
          <a:prstGeom prst="bentConnector3">
            <a:avLst>
              <a:gd name="adj1" fmla="val 102668"/>
            </a:avLst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E4627547-09DB-EBFD-5A09-6A05F1178F87}"/>
              </a:ext>
            </a:extLst>
          </p:cNvPr>
          <p:cNvSpPr txBox="1"/>
          <p:nvPr/>
        </p:nvSpPr>
        <p:spPr>
          <a:xfrm>
            <a:off x="4423804" y="2702131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57" name="Graphic 156" descr="Web design with solid fill">
            <a:extLst>
              <a:ext uri="{FF2B5EF4-FFF2-40B4-BE49-F238E27FC236}">
                <a16:creationId xmlns:a16="http://schemas.microsoft.com/office/drawing/2014/main" id="{29EE1E18-BCBE-862B-065B-599D1E9810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325287" y="3164242"/>
            <a:ext cx="486375" cy="486375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2DE90AC1-C433-63B8-867D-5A25B66C8197}"/>
              </a:ext>
            </a:extLst>
          </p:cNvPr>
          <p:cNvSpPr txBox="1"/>
          <p:nvPr/>
        </p:nvSpPr>
        <p:spPr>
          <a:xfrm>
            <a:off x="2753462" y="3008918"/>
            <a:ext cx="13323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N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771DCC0-22F4-2C85-FE82-97A1E730BD78}"/>
              </a:ext>
            </a:extLst>
          </p:cNvPr>
          <p:cNvSpPr txBox="1"/>
          <p:nvPr/>
        </p:nvSpPr>
        <p:spPr>
          <a:xfrm>
            <a:off x="4265007" y="3586564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254C8BB5-06EE-2C55-D6F3-6A7BE2459611}"/>
              </a:ext>
            </a:extLst>
          </p:cNvPr>
          <p:cNvSpPr txBox="1"/>
          <p:nvPr/>
        </p:nvSpPr>
        <p:spPr>
          <a:xfrm>
            <a:off x="3961937" y="5354273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63788A5-462D-C6C3-B880-29B6D6F04272}"/>
              </a:ext>
            </a:extLst>
          </p:cNvPr>
          <p:cNvSpPr txBox="1"/>
          <p:nvPr/>
        </p:nvSpPr>
        <p:spPr>
          <a:xfrm>
            <a:off x="4407842" y="6036270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8AC76F99-9302-3512-48FA-4661711FB2AE}"/>
              </a:ext>
            </a:extLst>
          </p:cNvPr>
          <p:cNvSpPr/>
          <p:nvPr/>
        </p:nvSpPr>
        <p:spPr>
          <a:xfrm>
            <a:off x="5822757" y="2108818"/>
            <a:ext cx="1013938" cy="33969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Monitor Hub</a:t>
            </a:r>
            <a:endParaRPr lang="en-SG" sz="1100" b="1" dirty="0"/>
          </a:p>
        </p:txBody>
      </p:sp>
      <p:pic>
        <p:nvPicPr>
          <p:cNvPr id="168" name="Picture 167">
            <a:extLst>
              <a:ext uri="{FF2B5EF4-FFF2-40B4-BE49-F238E27FC236}">
                <a16:creationId xmlns:a16="http://schemas.microsoft.com/office/drawing/2014/main" id="{B243A9FD-2924-CDF9-1C1B-7A49AE07C53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27342" y="1472194"/>
            <a:ext cx="586565" cy="68817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144D540D-9E38-8246-68E2-B7EB1A88C15E}"/>
              </a:ext>
            </a:extLst>
          </p:cNvPr>
          <p:cNvSpPr txBox="1"/>
          <p:nvPr/>
        </p:nvSpPr>
        <p:spPr>
          <a:xfrm>
            <a:off x="7140895" y="1210571"/>
            <a:ext cx="10699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2060"/>
                </a:solidFill>
              </a:rPr>
              <a:t>Raw Database </a:t>
            </a:r>
            <a:endParaRPr lang="en-SG" sz="1100" b="1" dirty="0">
              <a:solidFill>
                <a:srgbClr val="002060"/>
              </a:solidFill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F5C5E4A6-FE67-AEAF-018A-3985C9E0A4A2}"/>
              </a:ext>
            </a:extLst>
          </p:cNvPr>
          <p:cNvSpPr/>
          <p:nvPr/>
        </p:nvSpPr>
        <p:spPr>
          <a:xfrm>
            <a:off x="5822935" y="2647025"/>
            <a:ext cx="1115090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Data Manager </a:t>
            </a:r>
            <a:endParaRPr lang="en-SG" sz="1100" b="1" dirty="0"/>
          </a:p>
        </p:txBody>
      </p: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B9CD5D45-D7CD-B4D5-6638-0133FFEFE1A3}"/>
              </a:ext>
            </a:extLst>
          </p:cNvPr>
          <p:cNvCxnSpPr>
            <a:cxnSpLocks/>
            <a:stCxn id="168" idx="2"/>
            <a:endCxn id="172" idx="3"/>
          </p:cNvCxnSpPr>
          <p:nvPr/>
        </p:nvCxnSpPr>
        <p:spPr>
          <a:xfrm rot="5400000">
            <a:off x="6943664" y="2154730"/>
            <a:ext cx="671322" cy="68260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6" name="Picture 175">
            <a:extLst>
              <a:ext uri="{FF2B5EF4-FFF2-40B4-BE49-F238E27FC236}">
                <a16:creationId xmlns:a16="http://schemas.microsoft.com/office/drawing/2014/main" id="{CEBA672A-DDCB-1B1E-38E4-72EA06AD4CF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25412" y="3473514"/>
            <a:ext cx="691266" cy="683069"/>
          </a:xfrm>
          <a:prstGeom prst="rect">
            <a:avLst/>
          </a:prstGeom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35F87720-F08F-6D35-202B-C2850A4B6B5D}"/>
              </a:ext>
            </a:extLst>
          </p:cNvPr>
          <p:cNvSpPr txBox="1"/>
          <p:nvPr/>
        </p:nvSpPr>
        <p:spPr>
          <a:xfrm>
            <a:off x="6019730" y="4239648"/>
            <a:ext cx="10622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2060"/>
                </a:solidFill>
              </a:rPr>
              <a:t>Final Info Database </a:t>
            </a:r>
            <a:endParaRPr lang="en-SG" sz="1100" b="1" dirty="0">
              <a:solidFill>
                <a:srgbClr val="002060"/>
              </a:solidFill>
            </a:endParaRPr>
          </a:p>
        </p:txBody>
      </p: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C47C637A-1047-4A13-D7E1-8CD69855BB2D}"/>
              </a:ext>
            </a:extLst>
          </p:cNvPr>
          <p:cNvCxnSpPr>
            <a:cxnSpLocks/>
            <a:stCxn id="162" idx="3"/>
            <a:endCxn id="168" idx="1"/>
          </p:cNvCxnSpPr>
          <p:nvPr/>
        </p:nvCxnSpPr>
        <p:spPr>
          <a:xfrm flipV="1">
            <a:off x="6836695" y="1816282"/>
            <a:ext cx="490647" cy="46238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3" name="Picture 4">
            <a:extLst>
              <a:ext uri="{FF2B5EF4-FFF2-40B4-BE49-F238E27FC236}">
                <a16:creationId xmlns:a16="http://schemas.microsoft.com/office/drawing/2014/main" id="{EA427C36-9C8D-0C32-BE3B-582797746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397" y="3593991"/>
            <a:ext cx="994754" cy="44211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Arrow: Right 183">
            <a:extLst>
              <a:ext uri="{FF2B5EF4-FFF2-40B4-BE49-F238E27FC236}">
                <a16:creationId xmlns:a16="http://schemas.microsoft.com/office/drawing/2014/main" id="{38A228CA-47D0-12D4-A599-53002A38A4F7}"/>
              </a:ext>
            </a:extLst>
          </p:cNvPr>
          <p:cNvSpPr/>
          <p:nvPr/>
        </p:nvSpPr>
        <p:spPr>
          <a:xfrm>
            <a:off x="6783064" y="3739357"/>
            <a:ext cx="309535" cy="16126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CF9FADF5-5524-3F7A-41E5-F095F9B97946}"/>
              </a:ext>
            </a:extLst>
          </p:cNvPr>
          <p:cNvSpPr/>
          <p:nvPr/>
        </p:nvSpPr>
        <p:spPr>
          <a:xfrm>
            <a:off x="6125073" y="4915628"/>
            <a:ext cx="729419" cy="7156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Telegram Alert Message Sender</a:t>
            </a:r>
            <a:endParaRPr lang="en-SG" sz="1100" b="1" dirty="0"/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8DE907A1-52E7-9381-51C0-DCB5F2BFF7D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3328" y="4288024"/>
            <a:ext cx="2405463" cy="115922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94" name="Picture 4">
            <a:extLst>
              <a:ext uri="{FF2B5EF4-FFF2-40B4-BE49-F238E27FC236}">
                <a16:creationId xmlns:a16="http://schemas.microsoft.com/office/drawing/2014/main" id="{EBD2F48E-ED8D-A7B1-8E58-E317DBC33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271" y="5730632"/>
            <a:ext cx="444137" cy="44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DEFDEBD9-E0B0-0BA1-35C0-6B6D7937E221}"/>
              </a:ext>
            </a:extLst>
          </p:cNvPr>
          <p:cNvCxnSpPr>
            <a:cxnSpLocks/>
          </p:cNvCxnSpPr>
          <p:nvPr/>
        </p:nvCxnSpPr>
        <p:spPr>
          <a:xfrm>
            <a:off x="6326695" y="3006698"/>
            <a:ext cx="0" cy="39102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814A5E34-B620-F7B3-5029-2A3EAB81C492}"/>
              </a:ext>
            </a:extLst>
          </p:cNvPr>
          <p:cNvSpPr txBox="1"/>
          <p:nvPr/>
        </p:nvSpPr>
        <p:spPr>
          <a:xfrm>
            <a:off x="8394494" y="1134807"/>
            <a:ext cx="184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Main Monitor Dashboards 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98" name="Picture 197" descr="A screenshot of a text message&#10;&#10;Description automatically generated with medium confidence">
            <a:extLst>
              <a:ext uri="{FF2B5EF4-FFF2-40B4-BE49-F238E27FC236}">
                <a16:creationId xmlns:a16="http://schemas.microsoft.com/office/drawing/2014/main" id="{689778DC-17F6-400E-2FC3-604D37B7F35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285" y="4482795"/>
            <a:ext cx="775180" cy="16771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99" name="Picture 19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D2A1AA3-2687-3208-85D6-CA0A50860E3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736" y="2856737"/>
            <a:ext cx="2426056" cy="1190514"/>
          </a:xfrm>
          <a:prstGeom prst="rect">
            <a:avLst/>
          </a:prstGeom>
          <a:ln w="3175">
            <a:solidFill>
              <a:schemeClr val="accent1"/>
            </a:solidFill>
          </a:ln>
        </p:spPr>
      </p:pic>
      <p:sp>
        <p:nvSpPr>
          <p:cNvPr id="200" name="TextBox 199">
            <a:extLst>
              <a:ext uri="{FF2B5EF4-FFF2-40B4-BE49-F238E27FC236}">
                <a16:creationId xmlns:a16="http://schemas.microsoft.com/office/drawing/2014/main" id="{2409EA22-1475-CFB7-FBCA-C6D7E535D7FF}"/>
              </a:ext>
            </a:extLst>
          </p:cNvPr>
          <p:cNvSpPr txBox="1"/>
          <p:nvPr/>
        </p:nvSpPr>
        <p:spPr>
          <a:xfrm>
            <a:off x="7008869" y="4174488"/>
            <a:ext cx="11740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Telegram Group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29EE5DB4-AF7C-B0D9-D33F-C22C123C0675}"/>
              </a:ext>
            </a:extLst>
          </p:cNvPr>
          <p:cNvCxnSpPr>
            <a:cxnSpLocks/>
            <a:stCxn id="194" idx="1"/>
          </p:cNvCxnSpPr>
          <p:nvPr/>
        </p:nvCxnSpPr>
        <p:spPr>
          <a:xfrm flipH="1">
            <a:off x="8182942" y="5952701"/>
            <a:ext cx="352329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A347F1DE-3948-D6D1-9387-67B3AEC7C946}"/>
              </a:ext>
            </a:extLst>
          </p:cNvPr>
          <p:cNvCxnSpPr>
            <a:cxnSpLocks/>
          </p:cNvCxnSpPr>
          <p:nvPr/>
        </p:nvCxnSpPr>
        <p:spPr>
          <a:xfrm>
            <a:off x="6887271" y="5399418"/>
            <a:ext cx="331961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097E9F84-9C92-DBAB-C619-C3B915446798}"/>
              </a:ext>
            </a:extLst>
          </p:cNvPr>
          <p:cNvSpPr txBox="1"/>
          <p:nvPr/>
        </p:nvSpPr>
        <p:spPr>
          <a:xfrm>
            <a:off x="9780155" y="5723193"/>
            <a:ext cx="10737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Admin and Support Team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1F57BEA-0DA1-60EA-E4A9-AEDE91C7CFA9}"/>
              </a:ext>
            </a:extLst>
          </p:cNvPr>
          <p:cNvCxnSpPr>
            <a:cxnSpLocks/>
            <a:stCxn id="67" idx="3"/>
            <a:endCxn id="142" idx="1"/>
          </p:cNvCxnSpPr>
          <p:nvPr/>
        </p:nvCxnSpPr>
        <p:spPr>
          <a:xfrm flipV="1">
            <a:off x="5066031" y="1589256"/>
            <a:ext cx="706150" cy="683059"/>
          </a:xfrm>
          <a:prstGeom prst="bentConnector3">
            <a:avLst>
              <a:gd name="adj1" fmla="val 75898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5CE9F83-EB5E-1A5C-42D5-7986CE7648D7}"/>
              </a:ext>
            </a:extLst>
          </p:cNvPr>
          <p:cNvCxnSpPr>
            <a:cxnSpLocks/>
            <a:stCxn id="142" idx="2"/>
            <a:endCxn id="162" idx="0"/>
          </p:cNvCxnSpPr>
          <p:nvPr/>
        </p:nvCxnSpPr>
        <p:spPr>
          <a:xfrm>
            <a:off x="6329726" y="1791025"/>
            <a:ext cx="0" cy="31779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3C5971F6-28B8-5E15-0D66-10DED8C57E8F}"/>
              </a:ext>
            </a:extLst>
          </p:cNvPr>
          <p:cNvCxnSpPr>
            <a:cxnSpLocks/>
            <a:endCxn id="185" idx="1"/>
          </p:cNvCxnSpPr>
          <p:nvPr/>
        </p:nvCxnSpPr>
        <p:spPr>
          <a:xfrm rot="16200000" flipH="1">
            <a:off x="4864797" y="4013173"/>
            <a:ext cx="2257093" cy="26346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880756F-10B7-0018-34B6-7BD6584AA31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495" y="1421780"/>
            <a:ext cx="2444296" cy="121080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B8FE8ACC-53DA-E55D-6865-971774D6CBFE}"/>
              </a:ext>
            </a:extLst>
          </p:cNvPr>
          <p:cNvCxnSpPr>
            <a:cxnSpLocks/>
            <a:stCxn id="183" idx="3"/>
            <a:endCxn id="51" idx="1"/>
          </p:cNvCxnSpPr>
          <p:nvPr/>
        </p:nvCxnSpPr>
        <p:spPr>
          <a:xfrm flipV="1">
            <a:off x="8111151" y="2027185"/>
            <a:ext cx="353344" cy="178786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4">
            <a:extLst>
              <a:ext uri="{FF2B5EF4-FFF2-40B4-BE49-F238E27FC236}">
                <a16:creationId xmlns:a16="http://schemas.microsoft.com/office/drawing/2014/main" id="{6FF660FD-19B9-393D-D13A-781ED76BE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349" y="5722718"/>
            <a:ext cx="444137" cy="44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4">
            <a:extLst>
              <a:ext uri="{FF2B5EF4-FFF2-40B4-BE49-F238E27FC236}">
                <a16:creationId xmlns:a16="http://schemas.microsoft.com/office/drawing/2014/main" id="{F6E4764E-FCAC-8737-81BB-64D426ABA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8510" y="5693705"/>
            <a:ext cx="490210" cy="490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74313725-EB95-93C3-C08F-E2BE4BEC6D6B}"/>
              </a:ext>
            </a:extLst>
          </p:cNvPr>
          <p:cNvSpPr txBox="1"/>
          <p:nvPr/>
        </p:nvSpPr>
        <p:spPr>
          <a:xfrm>
            <a:off x="8394494" y="2604030"/>
            <a:ext cx="18467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Network Node Dashboards 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3561C98-813F-2ED3-198D-FAB9D4566349}"/>
              </a:ext>
            </a:extLst>
          </p:cNvPr>
          <p:cNvSpPr txBox="1"/>
          <p:nvPr/>
        </p:nvSpPr>
        <p:spPr>
          <a:xfrm>
            <a:off x="8453277" y="4047251"/>
            <a:ext cx="21566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Challenge VM State Dashboards 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B8B9A875-D744-3D2E-0BD2-66B6305655D6}"/>
              </a:ext>
            </a:extLst>
          </p:cNvPr>
          <p:cNvCxnSpPr>
            <a:cxnSpLocks/>
            <a:stCxn id="194" idx="0"/>
          </p:cNvCxnSpPr>
          <p:nvPr/>
        </p:nvCxnSpPr>
        <p:spPr>
          <a:xfrm flipH="1" flipV="1">
            <a:off x="8746823" y="5492772"/>
            <a:ext cx="0" cy="23786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09EC9749-0E25-F62B-5A98-3281FA238AA4}"/>
              </a:ext>
            </a:extLst>
          </p:cNvPr>
          <p:cNvCxnSpPr>
            <a:cxnSpLocks/>
          </p:cNvCxnSpPr>
          <p:nvPr/>
        </p:nvCxnSpPr>
        <p:spPr>
          <a:xfrm flipH="1" flipV="1">
            <a:off x="9182687" y="5512342"/>
            <a:ext cx="0" cy="23786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559BD4C-F736-177D-6E84-A5D17EFB52D6}"/>
              </a:ext>
            </a:extLst>
          </p:cNvPr>
          <p:cNvCxnSpPr>
            <a:cxnSpLocks/>
          </p:cNvCxnSpPr>
          <p:nvPr/>
        </p:nvCxnSpPr>
        <p:spPr>
          <a:xfrm flipH="1" flipV="1">
            <a:off x="9597438" y="5512342"/>
            <a:ext cx="0" cy="23786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06A6150E-1A50-8C23-7464-B713C2B14302}"/>
              </a:ext>
            </a:extLst>
          </p:cNvPr>
          <p:cNvSpPr txBox="1"/>
          <p:nvPr/>
        </p:nvSpPr>
        <p:spPr>
          <a:xfrm>
            <a:off x="794046" y="475044"/>
            <a:ext cx="10424159" cy="461665"/>
          </a:xfrm>
          <a:prstGeom prst="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400" b="1" dirty="0"/>
              <a:t>Building a Python Lightweight, Secure Cluster Monitor with </a:t>
            </a:r>
            <a:r>
              <a:rPr lang="en-US" sz="2400" b="1" dirty="0" err="1"/>
              <a:t>InfluxDB</a:t>
            </a:r>
            <a:r>
              <a:rPr lang="en-US" sz="2400" b="1" dirty="0"/>
              <a:t> and Grafana</a:t>
            </a:r>
            <a:endParaRPr lang="en-SG" sz="2400" b="1" dirty="0"/>
          </a:p>
        </p:txBody>
      </p: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03870687-8863-272A-D48D-A96A38A00D95}"/>
              </a:ext>
            </a:extLst>
          </p:cNvPr>
          <p:cNvCxnSpPr>
            <a:cxnSpLocks/>
            <a:stCxn id="183" idx="3"/>
            <a:endCxn id="193" idx="1"/>
          </p:cNvCxnSpPr>
          <p:nvPr/>
        </p:nvCxnSpPr>
        <p:spPr>
          <a:xfrm>
            <a:off x="8111151" y="3815048"/>
            <a:ext cx="392177" cy="1052586"/>
          </a:xfrm>
          <a:prstGeom prst="bentConnector3">
            <a:avLst>
              <a:gd name="adj1" fmla="val 45337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E248F00-04C5-0A98-B37A-1932250CC1C4}"/>
              </a:ext>
            </a:extLst>
          </p:cNvPr>
          <p:cNvCxnSpPr>
            <a:cxnSpLocks/>
            <a:endCxn id="199" idx="1"/>
          </p:cNvCxnSpPr>
          <p:nvPr/>
        </p:nvCxnSpPr>
        <p:spPr>
          <a:xfrm>
            <a:off x="8284464" y="3420748"/>
            <a:ext cx="198272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7DEAC08-D68F-04FB-2DCE-72B7EEF02513}"/>
              </a:ext>
            </a:extLst>
          </p:cNvPr>
          <p:cNvSpPr txBox="1"/>
          <p:nvPr/>
        </p:nvSpPr>
        <p:spPr>
          <a:xfrm>
            <a:off x="609896" y="5889449"/>
            <a:ext cx="3313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 Practical Guide Inspired by the </a:t>
            </a:r>
            <a:r>
              <a:rPr lang="en-US" sz="1400" b="1" dirty="0" err="1"/>
              <a:t>CISSRed_Cluster_Monitor</a:t>
            </a:r>
            <a:r>
              <a:rPr lang="en-US" sz="1400" b="1" dirty="0"/>
              <a:t> Project</a:t>
            </a:r>
            <a:endParaRPr lang="en-SG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41C2B-DB8B-72A8-3905-EBEC9B47F2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8614" y="1523206"/>
            <a:ext cx="396581" cy="43968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8A2EE-78DA-1329-30BB-2373F6D77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954" y="1515976"/>
            <a:ext cx="396581" cy="43968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E192F1C-0DA5-E227-D04F-2E9EAD49D410}"/>
              </a:ext>
            </a:extLst>
          </p:cNvPr>
          <p:cNvCxnSpPr>
            <a:stCxn id="7" idx="2"/>
          </p:cNvCxnSpPr>
          <p:nvPr/>
        </p:nvCxnSpPr>
        <p:spPr>
          <a:xfrm rot="16200000" flipH="1">
            <a:off x="1104376" y="1813533"/>
            <a:ext cx="194100" cy="478363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642EF87F-45EE-8B9A-29E4-83A98A079C4D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1611674" y="1784534"/>
            <a:ext cx="186870" cy="543593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42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2FF4B6-F634-CB3A-9693-CB040E6B4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476" y="2771548"/>
            <a:ext cx="680540" cy="481514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6C63174-DDB4-3801-C859-8691A422DD9B}"/>
              </a:ext>
            </a:extLst>
          </p:cNvPr>
          <p:cNvSpPr/>
          <p:nvPr/>
        </p:nvSpPr>
        <p:spPr>
          <a:xfrm>
            <a:off x="3011564" y="930239"/>
            <a:ext cx="2034627" cy="144989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A8733A-E158-0FB2-C800-118C20A39314}"/>
              </a:ext>
            </a:extLst>
          </p:cNvPr>
          <p:cNvSpPr txBox="1"/>
          <p:nvPr/>
        </p:nvSpPr>
        <p:spPr>
          <a:xfrm>
            <a:off x="3398898" y="632227"/>
            <a:ext cx="12447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1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A0EBF9-963A-5E43-9A28-19E0261B0460}"/>
              </a:ext>
            </a:extLst>
          </p:cNvPr>
          <p:cNvSpPr/>
          <p:nvPr/>
        </p:nvSpPr>
        <p:spPr>
          <a:xfrm>
            <a:off x="3251042" y="1151541"/>
            <a:ext cx="557430" cy="527296"/>
          </a:xfrm>
          <a:prstGeom prst="rect">
            <a:avLst/>
          </a:prstGeom>
          <a:ln>
            <a:solidFill>
              <a:srgbClr val="0070C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3D0CA6-915F-3023-68E6-67C3D7DC9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788" y="1148581"/>
            <a:ext cx="320219" cy="2197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97F629-5DA9-E08D-3C3A-0075BE46F9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2110" y="1337678"/>
            <a:ext cx="245159" cy="2451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DE8D7A3-F6CC-86DF-2810-0AE5432F54F8}"/>
              </a:ext>
            </a:extLst>
          </p:cNvPr>
          <p:cNvCxnSpPr>
            <a:stCxn id="4" idx="2"/>
          </p:cNvCxnSpPr>
          <p:nvPr/>
        </p:nvCxnSpPr>
        <p:spPr>
          <a:xfrm>
            <a:off x="1571746" y="3253062"/>
            <a:ext cx="0" cy="46803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E7CC07-174A-A7CC-4A53-FE2D6918C9C8}"/>
              </a:ext>
            </a:extLst>
          </p:cNvPr>
          <p:cNvSpPr txBox="1"/>
          <p:nvPr/>
        </p:nvSpPr>
        <p:spPr>
          <a:xfrm>
            <a:off x="3791913" y="1380753"/>
            <a:ext cx="36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  <a:endParaRPr lang="en-SG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E50F11-773C-108F-2AC7-BC3E2B5A0EDB}"/>
              </a:ext>
            </a:extLst>
          </p:cNvPr>
          <p:cNvSpPr/>
          <p:nvPr/>
        </p:nvSpPr>
        <p:spPr>
          <a:xfrm>
            <a:off x="4181412" y="1140781"/>
            <a:ext cx="543782" cy="538056"/>
          </a:xfrm>
          <a:prstGeom prst="rect">
            <a:avLst/>
          </a:prstGeom>
          <a:ln>
            <a:solidFill>
              <a:srgbClr val="0070C0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CDEA906-25C5-7F45-A567-D2CA78E43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030" y="1169768"/>
            <a:ext cx="320219" cy="21979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45517B-F4EB-0BA6-6A5D-494E49602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331" y="1354646"/>
            <a:ext cx="245159" cy="2451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56C52C8-1646-636B-8774-EC5BFA48FD63}"/>
              </a:ext>
            </a:extLst>
          </p:cNvPr>
          <p:cNvSpPr txBox="1"/>
          <p:nvPr/>
        </p:nvSpPr>
        <p:spPr>
          <a:xfrm>
            <a:off x="3171019" y="1637090"/>
            <a:ext cx="7640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2060"/>
                </a:solidFill>
              </a:rPr>
              <a:t>TX-VM1</a:t>
            </a:r>
            <a:endParaRPr lang="en-SG" sz="1100" dirty="0">
              <a:solidFill>
                <a:srgbClr val="0020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BD74CB-2F0E-8227-6E9D-F529491DE30F}"/>
              </a:ext>
            </a:extLst>
          </p:cNvPr>
          <p:cNvSpPr txBox="1"/>
          <p:nvPr/>
        </p:nvSpPr>
        <p:spPr>
          <a:xfrm>
            <a:off x="4104969" y="1646744"/>
            <a:ext cx="6447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2060"/>
                </a:solidFill>
              </a:rPr>
              <a:t>TX-VM4</a:t>
            </a:r>
            <a:endParaRPr lang="en-SG" sz="1100" dirty="0">
              <a:solidFill>
                <a:srgbClr val="002060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24473636-F5FE-8138-83C1-075BFCE92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224" y="3692304"/>
            <a:ext cx="698583" cy="3791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3" name="Cloud 82">
            <a:extLst>
              <a:ext uri="{FF2B5EF4-FFF2-40B4-BE49-F238E27FC236}">
                <a16:creationId xmlns:a16="http://schemas.microsoft.com/office/drawing/2014/main" id="{D0AC0E69-6995-B54A-6FCF-66E52C5A991A}"/>
              </a:ext>
            </a:extLst>
          </p:cNvPr>
          <p:cNvSpPr/>
          <p:nvPr/>
        </p:nvSpPr>
        <p:spPr>
          <a:xfrm>
            <a:off x="922062" y="1766291"/>
            <a:ext cx="1299369" cy="632169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Internet</a:t>
            </a:r>
            <a:r>
              <a:rPr lang="en-US" dirty="0"/>
              <a:t> </a:t>
            </a:r>
            <a:endParaRPr lang="en-SG" dirty="0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F63F861-C03C-19BB-D4E3-AE4D04458B0C}"/>
              </a:ext>
            </a:extLst>
          </p:cNvPr>
          <p:cNvCxnSpPr>
            <a:cxnSpLocks/>
          </p:cNvCxnSpPr>
          <p:nvPr/>
        </p:nvCxnSpPr>
        <p:spPr>
          <a:xfrm>
            <a:off x="1571746" y="2380136"/>
            <a:ext cx="0" cy="37477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449464F-39A6-0932-E200-2BD00C309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7226" y="949818"/>
            <a:ext cx="396581" cy="439689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031EF6B-5758-8F43-C382-B1064C82CD77}"/>
              </a:ext>
            </a:extLst>
          </p:cNvPr>
          <p:cNvSpPr txBox="1"/>
          <p:nvPr/>
        </p:nvSpPr>
        <p:spPr>
          <a:xfrm>
            <a:off x="1016828" y="625450"/>
            <a:ext cx="112548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CTF Participants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767E8F8-3BE5-29B7-0E33-54A2DF56C6FF}"/>
              </a:ext>
            </a:extLst>
          </p:cNvPr>
          <p:cNvCxnSpPr>
            <a:stCxn id="12" idx="2"/>
            <a:endCxn id="83" idx="3"/>
          </p:cNvCxnSpPr>
          <p:nvPr/>
        </p:nvCxnSpPr>
        <p:spPr>
          <a:xfrm flipH="1">
            <a:off x="1571747" y="1389507"/>
            <a:ext cx="0" cy="41292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2B67718-3186-AE88-C377-51838D86C060}"/>
              </a:ext>
            </a:extLst>
          </p:cNvPr>
          <p:cNvSpPr txBox="1"/>
          <p:nvPr/>
        </p:nvSpPr>
        <p:spPr>
          <a:xfrm>
            <a:off x="1556931" y="2328692"/>
            <a:ext cx="94667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Firewall and Gateway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66358F5-12DB-4FFE-260D-A2F5DFA0D040}"/>
              </a:ext>
            </a:extLst>
          </p:cNvPr>
          <p:cNvSpPr txBox="1"/>
          <p:nvPr/>
        </p:nvSpPr>
        <p:spPr>
          <a:xfrm>
            <a:off x="1585291" y="4105657"/>
            <a:ext cx="9642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/>
              <a:t>Forward Router</a:t>
            </a:r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20558793-E9BE-E35E-F1B0-7D12FE06B84A}"/>
              </a:ext>
            </a:extLst>
          </p:cNvPr>
          <p:cNvCxnSpPr>
            <a:cxnSpLocks/>
            <a:stCxn id="36" idx="3"/>
            <a:endCxn id="5" idx="1"/>
          </p:cNvCxnSpPr>
          <p:nvPr/>
        </p:nvCxnSpPr>
        <p:spPr>
          <a:xfrm flipV="1">
            <a:off x="1934807" y="1655188"/>
            <a:ext cx="1076757" cy="2226671"/>
          </a:xfrm>
          <a:prstGeom prst="bent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C1BA52E5-FEA7-F820-7628-D50C220D77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2677" y="1579680"/>
            <a:ext cx="255256" cy="2616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0516618-1051-F93F-81E1-C52A48F9B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8791" y="1574581"/>
            <a:ext cx="255256" cy="26161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pic>
        <p:nvPicPr>
          <p:cNvPr id="72" name="Graphic 71" descr="Web design with solid fill">
            <a:extLst>
              <a:ext uri="{FF2B5EF4-FFF2-40B4-BE49-F238E27FC236}">
                <a16:creationId xmlns:a16="http://schemas.microsoft.com/office/drawing/2014/main" id="{A478BB4F-F49A-31CB-729D-6560974918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157233" y="1896015"/>
            <a:ext cx="486375" cy="486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E04DC4-E5BF-0256-69AC-B23E3EC576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28467" y="698684"/>
            <a:ext cx="396581" cy="29013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BEAB7115-BEFC-BA79-D618-D2F04AA685E6}"/>
              </a:ext>
            </a:extLst>
          </p:cNvPr>
          <p:cNvSpPr txBox="1"/>
          <p:nvPr/>
        </p:nvSpPr>
        <p:spPr>
          <a:xfrm>
            <a:off x="3167933" y="937011"/>
            <a:ext cx="17568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accent5">
                    <a:lumMod val="50000"/>
                  </a:schemeClr>
                </a:solidFill>
              </a:rPr>
              <a:t>CTF Challenge Host VMs</a:t>
            </a:r>
          </a:p>
        </p:txBody>
      </p: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3BFF4E19-DA72-1762-9AFD-96F1E53D13C8}"/>
              </a:ext>
            </a:extLst>
          </p:cNvPr>
          <p:cNvCxnSpPr>
            <a:cxnSpLocks/>
            <a:stCxn id="72" idx="3"/>
            <a:endCxn id="67" idx="1"/>
          </p:cNvCxnSpPr>
          <p:nvPr/>
        </p:nvCxnSpPr>
        <p:spPr>
          <a:xfrm flipV="1">
            <a:off x="4643608" y="1705387"/>
            <a:ext cx="295183" cy="43381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03A4B109-01F6-6BBF-C82C-6BA1A8FF4F5F}"/>
              </a:ext>
            </a:extLst>
          </p:cNvPr>
          <p:cNvCxnSpPr>
            <a:cxnSpLocks/>
          </p:cNvCxnSpPr>
          <p:nvPr/>
        </p:nvCxnSpPr>
        <p:spPr>
          <a:xfrm flipV="1">
            <a:off x="4400420" y="1700645"/>
            <a:ext cx="0" cy="27312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4E0DCE68-F765-55D0-97FE-74190C3B8BD4}"/>
              </a:ext>
            </a:extLst>
          </p:cNvPr>
          <p:cNvCxnSpPr>
            <a:cxnSpLocks/>
            <a:stCxn id="72" idx="1"/>
            <a:endCxn id="10" idx="3"/>
          </p:cNvCxnSpPr>
          <p:nvPr/>
        </p:nvCxnSpPr>
        <p:spPr>
          <a:xfrm rot="10800000">
            <a:off x="3808473" y="1415189"/>
            <a:ext cx="348761" cy="72401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C6494281-2636-5E8D-59CE-83DB59230251}"/>
              </a:ext>
            </a:extLst>
          </p:cNvPr>
          <p:cNvSpPr txBox="1"/>
          <p:nvPr/>
        </p:nvSpPr>
        <p:spPr>
          <a:xfrm>
            <a:off x="2999298" y="1952464"/>
            <a:ext cx="11298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err="1">
                <a:solidFill>
                  <a:srgbClr val="002060"/>
                </a:solidFill>
              </a:rPr>
              <a:t>Cpu</a:t>
            </a:r>
            <a:r>
              <a:rPr lang="en-US" sz="1100" b="1" dirty="0">
                <a:solidFill>
                  <a:srgbClr val="002060"/>
                </a:solidFill>
              </a:rPr>
              <a:t>%, </a:t>
            </a:r>
          </a:p>
          <a:p>
            <a:r>
              <a:rPr lang="en-US" sz="1100" b="1" dirty="0">
                <a:solidFill>
                  <a:srgbClr val="002060"/>
                </a:solidFill>
              </a:rPr>
              <a:t>Ram%, Ping</a:t>
            </a:r>
            <a:endParaRPr lang="en-SG" sz="1100" b="1" dirty="0">
              <a:solidFill>
                <a:srgbClr val="002060"/>
              </a:solidFill>
            </a:endParaRP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1505576-8578-8C37-11B0-E33DB8F6CF72}"/>
              </a:ext>
            </a:extLst>
          </p:cNvPr>
          <p:cNvCxnSpPr>
            <a:cxnSpLocks/>
          </p:cNvCxnSpPr>
          <p:nvPr/>
        </p:nvCxnSpPr>
        <p:spPr>
          <a:xfrm>
            <a:off x="3808901" y="2256010"/>
            <a:ext cx="345639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E0E1915-8FB3-93E7-A5E0-C58A74336BF0}"/>
              </a:ext>
            </a:extLst>
          </p:cNvPr>
          <p:cNvSpPr/>
          <p:nvPr/>
        </p:nvSpPr>
        <p:spPr>
          <a:xfrm>
            <a:off x="2999298" y="2683502"/>
            <a:ext cx="2034627" cy="34063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27E9DB2-3EA2-1383-7E45-FA2A157C6DD4}"/>
              </a:ext>
            </a:extLst>
          </p:cNvPr>
          <p:cNvSpPr txBox="1"/>
          <p:nvPr/>
        </p:nvSpPr>
        <p:spPr>
          <a:xfrm>
            <a:off x="3791913" y="2646127"/>
            <a:ext cx="362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  <a:endParaRPr lang="en-SG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8447ACC-DEAF-3E6C-FC84-4C8E24384646}"/>
              </a:ext>
            </a:extLst>
          </p:cNvPr>
          <p:cNvSpPr/>
          <p:nvPr/>
        </p:nvSpPr>
        <p:spPr>
          <a:xfrm>
            <a:off x="2991090" y="3566813"/>
            <a:ext cx="2034627" cy="1449897"/>
          </a:xfrm>
          <a:prstGeom prst="rect">
            <a:avLst/>
          </a:prstGeom>
          <a:ln w="19050">
            <a:solidFill>
              <a:srgbClr val="0070C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E3F3361-03B6-700E-F7AE-B00C08F23AD4}"/>
              </a:ext>
            </a:extLst>
          </p:cNvPr>
          <p:cNvSpPr txBox="1"/>
          <p:nvPr/>
        </p:nvSpPr>
        <p:spPr>
          <a:xfrm>
            <a:off x="3378423" y="3268801"/>
            <a:ext cx="13237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14</a:t>
            </a:r>
            <a:endParaRPr lang="en-SG" sz="1200" b="1" dirty="0">
              <a:solidFill>
                <a:srgbClr val="002060"/>
              </a:solidFill>
            </a:endParaRP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4A169A82-E2A1-4653-641E-BF512AFF5B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07993" y="3335258"/>
            <a:ext cx="396581" cy="29013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F52C3F98-76A3-C115-DC55-A2B1FC5A1D0F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2482630" y="2853821"/>
            <a:ext cx="51666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nector: Elbow 109">
            <a:extLst>
              <a:ext uri="{FF2B5EF4-FFF2-40B4-BE49-F238E27FC236}">
                <a16:creationId xmlns:a16="http://schemas.microsoft.com/office/drawing/2014/main" id="{39FAD3B5-D4ED-2064-1820-C6F7983834BB}"/>
              </a:ext>
            </a:extLst>
          </p:cNvPr>
          <p:cNvCxnSpPr>
            <a:cxnSpLocks/>
            <a:endCxn id="140" idx="1"/>
          </p:cNvCxnSpPr>
          <p:nvPr/>
        </p:nvCxnSpPr>
        <p:spPr>
          <a:xfrm rot="16200000" flipH="1">
            <a:off x="2251861" y="4091730"/>
            <a:ext cx="816342" cy="371222"/>
          </a:xfrm>
          <a:prstGeom prst="bentConnector2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Picture 115">
            <a:extLst>
              <a:ext uri="{FF2B5EF4-FFF2-40B4-BE49-F238E27FC236}">
                <a16:creationId xmlns:a16="http://schemas.microsoft.com/office/drawing/2014/main" id="{7FFE2B16-B76F-2F82-15CC-0FFBF910FD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00023" y="3904057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EB478429-6EAE-440E-182D-71B197FE543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57269" y="3904057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E8AF1C0A-90F7-6EA9-1DC2-574298DC08A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4897" y="3897711"/>
            <a:ext cx="556799" cy="462143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5826FA51-42AA-1251-05CE-8F731F14AC93}"/>
              </a:ext>
            </a:extLst>
          </p:cNvPr>
          <p:cNvSpPr txBox="1"/>
          <p:nvPr/>
        </p:nvSpPr>
        <p:spPr>
          <a:xfrm>
            <a:off x="2985554" y="3657475"/>
            <a:ext cx="18612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accent5">
                    <a:lumMod val="50000"/>
                  </a:schemeClr>
                </a:solidFill>
              </a:rPr>
              <a:t>CTF Challenge Host Dockers</a:t>
            </a:r>
          </a:p>
        </p:txBody>
      </p:sp>
      <p:pic>
        <p:nvPicPr>
          <p:cNvPr id="120" name="Graphic 119" descr="Web design with solid fill">
            <a:extLst>
              <a:ext uri="{FF2B5EF4-FFF2-40B4-BE49-F238E27FC236}">
                <a16:creationId xmlns:a16="http://schemas.microsoft.com/office/drawing/2014/main" id="{8CB73D22-ADDA-AB6D-8E2B-D52BCDB044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738532" y="4503682"/>
            <a:ext cx="486375" cy="486375"/>
          </a:xfrm>
          <a:prstGeom prst="rect">
            <a:avLst/>
          </a:prstGeom>
        </p:spPr>
      </p:pic>
      <p:cxnSp>
        <p:nvCxnSpPr>
          <p:cNvPr id="122" name="Connector: Elbow 121">
            <a:extLst>
              <a:ext uri="{FF2B5EF4-FFF2-40B4-BE49-F238E27FC236}">
                <a16:creationId xmlns:a16="http://schemas.microsoft.com/office/drawing/2014/main" id="{4837A284-6C54-FA98-4D1D-51508C510539}"/>
              </a:ext>
            </a:extLst>
          </p:cNvPr>
          <p:cNvCxnSpPr>
            <a:cxnSpLocks/>
            <a:stCxn id="120" idx="1"/>
            <a:endCxn id="116" idx="2"/>
          </p:cNvCxnSpPr>
          <p:nvPr/>
        </p:nvCxnSpPr>
        <p:spPr>
          <a:xfrm rot="10800000">
            <a:off x="3378424" y="4366200"/>
            <a:ext cx="360109" cy="38067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39AED70-CB75-AF53-1A4E-E253F6A712CD}"/>
              </a:ext>
            </a:extLst>
          </p:cNvPr>
          <p:cNvCxnSpPr>
            <a:cxnSpLocks/>
          </p:cNvCxnSpPr>
          <p:nvPr/>
        </p:nvCxnSpPr>
        <p:spPr>
          <a:xfrm flipH="1" flipV="1">
            <a:off x="3971248" y="4367120"/>
            <a:ext cx="0" cy="257131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Elbow 126">
            <a:extLst>
              <a:ext uri="{FF2B5EF4-FFF2-40B4-BE49-F238E27FC236}">
                <a16:creationId xmlns:a16="http://schemas.microsoft.com/office/drawing/2014/main" id="{8FCB12EC-96D6-5E89-C7A1-45D3116B5E8D}"/>
              </a:ext>
            </a:extLst>
          </p:cNvPr>
          <p:cNvCxnSpPr>
            <a:cxnSpLocks/>
            <a:endCxn id="118" idx="2"/>
          </p:cNvCxnSpPr>
          <p:nvPr/>
        </p:nvCxnSpPr>
        <p:spPr>
          <a:xfrm flipV="1">
            <a:off x="4167122" y="4359854"/>
            <a:ext cx="516175" cy="272222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2" name="Picture 131">
            <a:extLst>
              <a:ext uri="{FF2B5EF4-FFF2-40B4-BE49-F238E27FC236}">
                <a16:creationId xmlns:a16="http://schemas.microsoft.com/office/drawing/2014/main" id="{FB5DF0D2-DB6D-A8C7-DD6B-32EEE0E5B4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3370" y="4591174"/>
            <a:ext cx="255256" cy="261611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1017CE58-CA13-7845-63EE-49D71A418607}"/>
              </a:ext>
            </a:extLst>
          </p:cNvPr>
          <p:cNvCxnSpPr>
            <a:cxnSpLocks/>
          </p:cNvCxnSpPr>
          <p:nvPr/>
        </p:nvCxnSpPr>
        <p:spPr>
          <a:xfrm flipV="1">
            <a:off x="4189030" y="4776953"/>
            <a:ext cx="693656" cy="1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5" name="Graphic 134" descr="Web design with solid fill">
            <a:extLst>
              <a:ext uri="{FF2B5EF4-FFF2-40B4-BE49-F238E27FC236}">
                <a16:creationId xmlns:a16="http://schemas.microsoft.com/office/drawing/2014/main" id="{6783C58B-7FB5-2402-3A51-0B2D869D40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569779" y="5101950"/>
            <a:ext cx="486375" cy="486375"/>
          </a:xfrm>
          <a:prstGeom prst="rect">
            <a:avLst/>
          </a:prstGeom>
        </p:spPr>
      </p:pic>
      <p:cxnSp>
        <p:nvCxnSpPr>
          <p:cNvPr id="136" name="Connector: Elbow 135">
            <a:extLst>
              <a:ext uri="{FF2B5EF4-FFF2-40B4-BE49-F238E27FC236}">
                <a16:creationId xmlns:a16="http://schemas.microsoft.com/office/drawing/2014/main" id="{526B59A2-5DD6-BD0D-5B78-65146924CBC2}"/>
              </a:ext>
            </a:extLst>
          </p:cNvPr>
          <p:cNvCxnSpPr>
            <a:cxnSpLocks/>
            <a:stCxn id="135" idx="1"/>
            <a:endCxn id="36" idx="2"/>
          </p:cNvCxnSpPr>
          <p:nvPr/>
        </p:nvCxnSpPr>
        <p:spPr>
          <a:xfrm rot="10800000">
            <a:off x="1585517" y="4071414"/>
            <a:ext cx="2984263" cy="1273725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0" name="Picture 139">
            <a:extLst>
              <a:ext uri="{FF2B5EF4-FFF2-40B4-BE49-F238E27FC236}">
                <a16:creationId xmlns:a16="http://schemas.microsoft.com/office/drawing/2014/main" id="{BB037CAD-7BAD-5808-D6F4-6D804BA212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5643" y="4554706"/>
            <a:ext cx="255256" cy="2616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42" name="Rectangle 141">
            <a:extLst>
              <a:ext uri="{FF2B5EF4-FFF2-40B4-BE49-F238E27FC236}">
                <a16:creationId xmlns:a16="http://schemas.microsoft.com/office/drawing/2014/main" id="{4B36FBFB-4CE5-BD94-CB02-9EAECD7611D4}"/>
              </a:ext>
            </a:extLst>
          </p:cNvPr>
          <p:cNvSpPr/>
          <p:nvPr/>
        </p:nvSpPr>
        <p:spPr>
          <a:xfrm>
            <a:off x="6256335" y="1504816"/>
            <a:ext cx="1115090" cy="40353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Communication  Module</a:t>
            </a:r>
            <a:endParaRPr lang="en-SG" sz="1100" b="1" dirty="0"/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B5290B4-E6C6-3751-3BDD-C2542B9712FC}"/>
              </a:ext>
            </a:extLst>
          </p:cNvPr>
          <p:cNvCxnSpPr>
            <a:stCxn id="67" idx="3"/>
            <a:endCxn id="142" idx="1"/>
          </p:cNvCxnSpPr>
          <p:nvPr/>
        </p:nvCxnSpPr>
        <p:spPr>
          <a:xfrm>
            <a:off x="5194047" y="1705387"/>
            <a:ext cx="1062288" cy="119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50581020-EE1C-EDD3-999A-2ABB11B04279}"/>
              </a:ext>
            </a:extLst>
          </p:cNvPr>
          <p:cNvCxnSpPr>
            <a:cxnSpLocks/>
            <a:stCxn id="103" idx="3"/>
          </p:cNvCxnSpPr>
          <p:nvPr/>
        </p:nvCxnSpPr>
        <p:spPr>
          <a:xfrm flipV="1">
            <a:off x="5033925" y="1710485"/>
            <a:ext cx="691266" cy="1143336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B15B07B0-C4A3-C23B-303D-D79FD1436ACA}"/>
              </a:ext>
            </a:extLst>
          </p:cNvPr>
          <p:cNvCxnSpPr>
            <a:cxnSpLocks/>
            <a:stCxn id="132" idx="3"/>
          </p:cNvCxnSpPr>
          <p:nvPr/>
        </p:nvCxnSpPr>
        <p:spPr>
          <a:xfrm flipV="1">
            <a:off x="5138626" y="2853820"/>
            <a:ext cx="586565" cy="1868160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96E82FF6-C28F-30D9-E613-40ABB1027E7D}"/>
              </a:ext>
            </a:extLst>
          </p:cNvPr>
          <p:cNvCxnSpPr>
            <a:cxnSpLocks/>
          </p:cNvCxnSpPr>
          <p:nvPr/>
        </p:nvCxnSpPr>
        <p:spPr>
          <a:xfrm flipV="1">
            <a:off x="5010834" y="4746869"/>
            <a:ext cx="694467" cy="608370"/>
          </a:xfrm>
          <a:prstGeom prst="bentConnector3">
            <a:avLst>
              <a:gd name="adj1" fmla="val 102668"/>
            </a:avLst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05C09586-893F-7431-3A85-923391D8477F}"/>
              </a:ext>
            </a:extLst>
          </p:cNvPr>
          <p:cNvSpPr txBox="1"/>
          <p:nvPr/>
        </p:nvSpPr>
        <p:spPr>
          <a:xfrm>
            <a:off x="4551820" y="2135203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57" name="Graphic 156" descr="Web design with solid fill">
            <a:extLst>
              <a:ext uri="{FF2B5EF4-FFF2-40B4-BE49-F238E27FC236}">
                <a16:creationId xmlns:a16="http://schemas.microsoft.com/office/drawing/2014/main" id="{649E67CF-AEBD-5751-F1BC-33FDAF34E1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53303" y="2597314"/>
            <a:ext cx="486375" cy="486375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CC615D95-9A77-8E7A-4873-807EE718C117}"/>
              </a:ext>
            </a:extLst>
          </p:cNvPr>
          <p:cNvSpPr txBox="1"/>
          <p:nvPr/>
        </p:nvSpPr>
        <p:spPr>
          <a:xfrm>
            <a:off x="2881478" y="2441990"/>
            <a:ext cx="13323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Physical server N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5591B19-6DA8-E314-884B-BC82DED6DE7E}"/>
              </a:ext>
            </a:extLst>
          </p:cNvPr>
          <p:cNvSpPr txBox="1"/>
          <p:nvPr/>
        </p:nvSpPr>
        <p:spPr>
          <a:xfrm>
            <a:off x="4393023" y="3019636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0D7854B1-F4BA-1257-4899-7AB9B512CF2F}"/>
              </a:ext>
            </a:extLst>
          </p:cNvPr>
          <p:cNvSpPr txBox="1"/>
          <p:nvPr/>
        </p:nvSpPr>
        <p:spPr>
          <a:xfrm>
            <a:off x="4089953" y="4787345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67C5FE35-19B6-EA0B-C393-23787DC06E8E}"/>
              </a:ext>
            </a:extLst>
          </p:cNvPr>
          <p:cNvSpPr txBox="1"/>
          <p:nvPr/>
        </p:nvSpPr>
        <p:spPr>
          <a:xfrm>
            <a:off x="4535858" y="5469342"/>
            <a:ext cx="1136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2">
                    <a:lumMod val="75000"/>
                  </a:schemeClr>
                </a:solidFill>
              </a:rPr>
              <a:t>Monitor Agent</a:t>
            </a:r>
            <a:endParaRPr lang="en-SG" sz="1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8BB2C6AD-AD59-F1C4-677E-2BDB9A13F7D4}"/>
              </a:ext>
            </a:extLst>
          </p:cNvPr>
          <p:cNvSpPr/>
          <p:nvPr/>
        </p:nvSpPr>
        <p:spPr>
          <a:xfrm>
            <a:off x="7747552" y="1492476"/>
            <a:ext cx="946628" cy="40353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Monitor Hub</a:t>
            </a:r>
            <a:endParaRPr lang="en-SG" sz="1100" b="1" dirty="0"/>
          </a:p>
        </p:txBody>
      </p: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7CB79442-D0A0-1457-A954-9E3E5A3D3000}"/>
              </a:ext>
            </a:extLst>
          </p:cNvPr>
          <p:cNvCxnSpPr>
            <a:cxnSpLocks/>
            <a:stCxn id="142" idx="3"/>
            <a:endCxn id="162" idx="1"/>
          </p:cNvCxnSpPr>
          <p:nvPr/>
        </p:nvCxnSpPr>
        <p:spPr>
          <a:xfrm flipV="1">
            <a:off x="7371425" y="1694246"/>
            <a:ext cx="376127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8" name="Picture 167">
            <a:extLst>
              <a:ext uri="{FF2B5EF4-FFF2-40B4-BE49-F238E27FC236}">
                <a16:creationId xmlns:a16="http://schemas.microsoft.com/office/drawing/2014/main" id="{2E85E133-A1CB-75CE-680E-9DC6CC750D1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86040" y="1302656"/>
            <a:ext cx="586565" cy="68817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FB3FFFA5-196F-636B-B356-DF1E67517DFD}"/>
              </a:ext>
            </a:extLst>
          </p:cNvPr>
          <p:cNvCxnSpPr>
            <a:cxnSpLocks/>
            <a:endCxn id="168" idx="1"/>
          </p:cNvCxnSpPr>
          <p:nvPr/>
        </p:nvCxnSpPr>
        <p:spPr>
          <a:xfrm flipV="1">
            <a:off x="8694180" y="1646744"/>
            <a:ext cx="291860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33030D17-F92A-BBBA-9951-E975638F8D7F}"/>
              </a:ext>
            </a:extLst>
          </p:cNvPr>
          <p:cNvSpPr txBox="1"/>
          <p:nvPr/>
        </p:nvSpPr>
        <p:spPr>
          <a:xfrm>
            <a:off x="8694180" y="1048176"/>
            <a:ext cx="10699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2060"/>
                </a:solidFill>
              </a:rPr>
              <a:t>Raw Database </a:t>
            </a:r>
            <a:endParaRPr lang="en-SG" sz="1100" b="1" dirty="0">
              <a:solidFill>
                <a:srgbClr val="002060"/>
              </a:solidFill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81F473ED-212D-8DA9-B569-082ACE849165}"/>
              </a:ext>
            </a:extLst>
          </p:cNvPr>
          <p:cNvSpPr/>
          <p:nvPr/>
        </p:nvSpPr>
        <p:spPr>
          <a:xfrm>
            <a:off x="7559488" y="2227982"/>
            <a:ext cx="1115090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Data Manager </a:t>
            </a:r>
            <a:endParaRPr lang="en-SG" sz="1100" b="1" dirty="0"/>
          </a:p>
        </p:txBody>
      </p:sp>
      <p:cxnSp>
        <p:nvCxnSpPr>
          <p:cNvPr id="173" name="Connector: Elbow 172">
            <a:extLst>
              <a:ext uri="{FF2B5EF4-FFF2-40B4-BE49-F238E27FC236}">
                <a16:creationId xmlns:a16="http://schemas.microsoft.com/office/drawing/2014/main" id="{C5E5403C-A959-36AE-7328-E4E7FF28DFCE}"/>
              </a:ext>
            </a:extLst>
          </p:cNvPr>
          <p:cNvCxnSpPr>
            <a:cxnSpLocks/>
            <a:stCxn id="168" idx="2"/>
            <a:endCxn id="172" idx="3"/>
          </p:cNvCxnSpPr>
          <p:nvPr/>
        </p:nvCxnSpPr>
        <p:spPr>
          <a:xfrm rot="5400000">
            <a:off x="8766043" y="1899367"/>
            <a:ext cx="421817" cy="604745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6" name="Picture 175">
            <a:extLst>
              <a:ext uri="{FF2B5EF4-FFF2-40B4-BE49-F238E27FC236}">
                <a16:creationId xmlns:a16="http://schemas.microsoft.com/office/drawing/2014/main" id="{4DA05359-7979-F2AC-56CF-BF781D0C17E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8490" y="2697843"/>
            <a:ext cx="691266" cy="683069"/>
          </a:xfrm>
          <a:prstGeom prst="rect">
            <a:avLst/>
          </a:prstGeom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E0662AD1-AF02-7EEA-0A43-3B96C5725BA3}"/>
              </a:ext>
            </a:extLst>
          </p:cNvPr>
          <p:cNvSpPr txBox="1"/>
          <p:nvPr/>
        </p:nvSpPr>
        <p:spPr>
          <a:xfrm>
            <a:off x="6122281" y="3436008"/>
            <a:ext cx="10622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2060"/>
                </a:solidFill>
              </a:rPr>
              <a:t>Info Database </a:t>
            </a:r>
            <a:endParaRPr lang="en-SG" sz="1100" b="1" dirty="0">
              <a:solidFill>
                <a:srgbClr val="002060"/>
              </a:solidFill>
            </a:endParaRPr>
          </a:p>
        </p:txBody>
      </p:sp>
      <p:cxnSp>
        <p:nvCxnSpPr>
          <p:cNvPr id="178" name="Connector: Elbow 177">
            <a:extLst>
              <a:ext uri="{FF2B5EF4-FFF2-40B4-BE49-F238E27FC236}">
                <a16:creationId xmlns:a16="http://schemas.microsoft.com/office/drawing/2014/main" id="{CA5F31A5-9F8F-4029-C9FB-E2BD7F0C84F1}"/>
              </a:ext>
            </a:extLst>
          </p:cNvPr>
          <p:cNvCxnSpPr>
            <a:cxnSpLocks/>
            <a:stCxn id="172" idx="1"/>
            <a:endCxn id="176" idx="0"/>
          </p:cNvCxnSpPr>
          <p:nvPr/>
        </p:nvCxnSpPr>
        <p:spPr>
          <a:xfrm rot="10800000" flipV="1">
            <a:off x="6574124" y="2412647"/>
            <a:ext cx="985365" cy="285195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3" name="Picture 4">
            <a:extLst>
              <a:ext uri="{FF2B5EF4-FFF2-40B4-BE49-F238E27FC236}">
                <a16:creationId xmlns:a16="http://schemas.microsoft.com/office/drawing/2014/main" id="{F75B40F0-0B4E-8E65-5766-655FE95DE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425" y="2854522"/>
            <a:ext cx="994754" cy="442113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Arrow: Right 183">
            <a:extLst>
              <a:ext uri="{FF2B5EF4-FFF2-40B4-BE49-F238E27FC236}">
                <a16:creationId xmlns:a16="http://schemas.microsoft.com/office/drawing/2014/main" id="{1F5775D4-C5E9-AC77-2413-8AA7F25F103C}"/>
              </a:ext>
            </a:extLst>
          </p:cNvPr>
          <p:cNvSpPr/>
          <p:nvPr/>
        </p:nvSpPr>
        <p:spPr>
          <a:xfrm>
            <a:off x="6971360" y="2958744"/>
            <a:ext cx="309535" cy="161266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A686E79A-D97A-870F-6CF8-2671458F3E3E}"/>
              </a:ext>
            </a:extLst>
          </p:cNvPr>
          <p:cNvSpPr/>
          <p:nvPr/>
        </p:nvSpPr>
        <p:spPr>
          <a:xfrm>
            <a:off x="8694180" y="2882784"/>
            <a:ext cx="780067" cy="42181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b="1" dirty="0"/>
              <a:t>Message Sender</a:t>
            </a:r>
            <a:endParaRPr lang="en-SG" sz="1100" b="1" dirty="0"/>
          </a:p>
        </p:txBody>
      </p: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F85D49E0-D0D8-C14B-6D29-87AD56DFFC6B}"/>
              </a:ext>
            </a:extLst>
          </p:cNvPr>
          <p:cNvCxnSpPr>
            <a:cxnSpLocks/>
          </p:cNvCxnSpPr>
          <p:nvPr/>
        </p:nvCxnSpPr>
        <p:spPr>
          <a:xfrm>
            <a:off x="7659415" y="2580489"/>
            <a:ext cx="0" cy="283513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Connector: Elbow 187">
            <a:extLst>
              <a:ext uri="{FF2B5EF4-FFF2-40B4-BE49-F238E27FC236}">
                <a16:creationId xmlns:a16="http://schemas.microsoft.com/office/drawing/2014/main" id="{F75880FD-403F-A3E1-317B-FA66D716F2C9}"/>
              </a:ext>
            </a:extLst>
          </p:cNvPr>
          <p:cNvCxnSpPr>
            <a:cxnSpLocks/>
            <a:stCxn id="172" idx="2"/>
            <a:endCxn id="185" idx="0"/>
          </p:cNvCxnSpPr>
          <p:nvPr/>
        </p:nvCxnSpPr>
        <p:spPr>
          <a:xfrm rot="16200000" flipH="1">
            <a:off x="8457888" y="2256458"/>
            <a:ext cx="285470" cy="96718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3" name="Picture 192">
            <a:extLst>
              <a:ext uri="{FF2B5EF4-FFF2-40B4-BE49-F238E27FC236}">
                <a16:creationId xmlns:a16="http://schemas.microsoft.com/office/drawing/2014/main" id="{7A8B5211-A1E4-D71F-3924-791A5EF80B1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684" y="3886368"/>
            <a:ext cx="2446921" cy="1315220"/>
          </a:xfrm>
          <a:prstGeom prst="rect">
            <a:avLst/>
          </a:prstGeom>
        </p:spPr>
      </p:pic>
      <p:pic>
        <p:nvPicPr>
          <p:cNvPr id="194" name="Picture 4">
            <a:extLst>
              <a:ext uri="{FF2B5EF4-FFF2-40B4-BE49-F238E27FC236}">
                <a16:creationId xmlns:a16="http://schemas.microsoft.com/office/drawing/2014/main" id="{F68E5A1E-F7B5-91BA-9055-5BB0833BC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266" y="5182642"/>
            <a:ext cx="410339" cy="410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3D0B8ACB-3546-8DCF-E74B-1E83F7EAC103}"/>
              </a:ext>
            </a:extLst>
          </p:cNvPr>
          <p:cNvCxnSpPr>
            <a:cxnSpLocks/>
          </p:cNvCxnSpPr>
          <p:nvPr/>
        </p:nvCxnSpPr>
        <p:spPr>
          <a:xfrm>
            <a:off x="7659641" y="3296635"/>
            <a:ext cx="0" cy="57253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6971FB3C-573E-380B-CF69-6FAA78C892EE}"/>
              </a:ext>
            </a:extLst>
          </p:cNvPr>
          <p:cNvSpPr txBox="1"/>
          <p:nvPr/>
        </p:nvSpPr>
        <p:spPr>
          <a:xfrm>
            <a:off x="6122281" y="5484731"/>
            <a:ext cx="15371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Monitor Dashboards 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98" name="Picture 197" descr="A screenshot of a text message&#10;&#10;Description automatically generated with medium confidence">
            <a:extLst>
              <a:ext uri="{FF2B5EF4-FFF2-40B4-BE49-F238E27FC236}">
                <a16:creationId xmlns:a16="http://schemas.microsoft.com/office/drawing/2014/main" id="{B929EB22-B24D-7422-C828-1BB3C07C446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014" y="3634097"/>
            <a:ext cx="586565" cy="126906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99" name="Picture 19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E9CD757-D26C-AB3C-7DE1-07DBB0F8DAB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832" y="4187997"/>
            <a:ext cx="2319952" cy="1256640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200" name="TextBox 199">
            <a:extLst>
              <a:ext uri="{FF2B5EF4-FFF2-40B4-BE49-F238E27FC236}">
                <a16:creationId xmlns:a16="http://schemas.microsoft.com/office/drawing/2014/main" id="{1C63026E-058A-5168-C4EF-92E7AEBF046A}"/>
              </a:ext>
            </a:extLst>
          </p:cNvPr>
          <p:cNvSpPr txBox="1"/>
          <p:nvPr/>
        </p:nvSpPr>
        <p:spPr>
          <a:xfrm>
            <a:off x="9083120" y="3356274"/>
            <a:ext cx="11740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Telegram Group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1" name="Connector: Elbow 200">
            <a:extLst>
              <a:ext uri="{FF2B5EF4-FFF2-40B4-BE49-F238E27FC236}">
                <a16:creationId xmlns:a16="http://schemas.microsoft.com/office/drawing/2014/main" id="{94A93BB9-7E1D-8F76-41E5-3A9980500CF5}"/>
              </a:ext>
            </a:extLst>
          </p:cNvPr>
          <p:cNvCxnSpPr>
            <a:cxnSpLocks/>
            <a:endCxn id="198" idx="1"/>
          </p:cNvCxnSpPr>
          <p:nvPr/>
        </p:nvCxnSpPr>
        <p:spPr>
          <a:xfrm rot="16200000" flipH="1">
            <a:off x="8503549" y="3641162"/>
            <a:ext cx="964027" cy="290904"/>
          </a:xfrm>
          <a:prstGeom prst="bentConnector2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8950ECD7-2C2F-5D94-A0E2-A8F7958AFE00}"/>
              </a:ext>
            </a:extLst>
          </p:cNvPr>
          <p:cNvCxnSpPr>
            <a:cxnSpLocks/>
            <a:endCxn id="194" idx="0"/>
          </p:cNvCxnSpPr>
          <p:nvPr/>
        </p:nvCxnSpPr>
        <p:spPr>
          <a:xfrm flipH="1">
            <a:off x="9367436" y="4925844"/>
            <a:ext cx="0" cy="25679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7EA4F1CE-9D3A-B9DF-CDE8-0CD70AE1DF84}"/>
              </a:ext>
            </a:extLst>
          </p:cNvPr>
          <p:cNvCxnSpPr>
            <a:cxnSpLocks/>
          </p:cNvCxnSpPr>
          <p:nvPr/>
        </p:nvCxnSpPr>
        <p:spPr>
          <a:xfrm>
            <a:off x="8674578" y="5356152"/>
            <a:ext cx="485472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3357393C-9087-2291-5018-0B832FB0AF20}"/>
              </a:ext>
            </a:extLst>
          </p:cNvPr>
          <p:cNvSpPr txBox="1"/>
          <p:nvPr/>
        </p:nvSpPr>
        <p:spPr>
          <a:xfrm>
            <a:off x="8410181" y="5477036"/>
            <a:ext cx="1738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>
                    <a:lumMod val="75000"/>
                  </a:schemeClr>
                </a:solidFill>
              </a:rPr>
              <a:t>Admin and Support Team</a:t>
            </a:r>
            <a:endParaRPr lang="en-SG" sz="11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446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563879B-1A7F-0A59-6846-B8448D987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59" y="864709"/>
            <a:ext cx="9760363" cy="524619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06CF5DD-ADB6-A133-F130-722A91DA8CA8}"/>
              </a:ext>
            </a:extLst>
          </p:cNvPr>
          <p:cNvCxnSpPr>
            <a:cxnSpLocks/>
          </p:cNvCxnSpPr>
          <p:nvPr/>
        </p:nvCxnSpPr>
        <p:spPr>
          <a:xfrm>
            <a:off x="9241245" y="645160"/>
            <a:ext cx="0" cy="9214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E0E62EC-3830-EFEB-F38A-DECCEFF4EB34}"/>
              </a:ext>
            </a:extLst>
          </p:cNvPr>
          <p:cNvSpPr txBox="1"/>
          <p:nvPr/>
        </p:nvSpPr>
        <p:spPr>
          <a:xfrm>
            <a:off x="4360614" y="368161"/>
            <a:ext cx="3096825" cy="27699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The online and total service monitored count </a:t>
            </a:r>
            <a:endParaRPr lang="en-SG" sz="1200" b="1" dirty="0">
              <a:solidFill>
                <a:srgbClr val="00206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E7E389E-FC8B-D2CE-38E5-A4DB838937F4}"/>
              </a:ext>
            </a:extLst>
          </p:cNvPr>
          <p:cNvCxnSpPr>
            <a:cxnSpLocks/>
          </p:cNvCxnSpPr>
          <p:nvPr/>
        </p:nvCxnSpPr>
        <p:spPr>
          <a:xfrm>
            <a:off x="2953657" y="699318"/>
            <a:ext cx="0" cy="13305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83DE94-F332-7607-C11D-2F94294B8421}"/>
              </a:ext>
            </a:extLst>
          </p:cNvPr>
          <p:cNvSpPr/>
          <p:nvPr/>
        </p:nvSpPr>
        <p:spPr>
          <a:xfrm>
            <a:off x="930364" y="2111111"/>
            <a:ext cx="4480560" cy="267848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A49EA8-2389-FB46-4E1F-11BF6F2534CE}"/>
              </a:ext>
            </a:extLst>
          </p:cNvPr>
          <p:cNvSpPr txBox="1"/>
          <p:nvPr/>
        </p:nvSpPr>
        <p:spPr>
          <a:xfrm>
            <a:off x="894080" y="237653"/>
            <a:ext cx="3322320" cy="46166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The cluster’s network topology and the service health of each monitored node/sub-cluster </a:t>
            </a:r>
            <a:endParaRPr lang="en-SG" sz="1200" b="1" dirty="0">
              <a:solidFill>
                <a:srgbClr val="002060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8E95BB9-003F-ED6D-2039-889920E423C0}"/>
              </a:ext>
            </a:extLst>
          </p:cNvPr>
          <p:cNvCxnSpPr>
            <a:cxnSpLocks/>
          </p:cNvCxnSpPr>
          <p:nvPr/>
        </p:nvCxnSpPr>
        <p:spPr>
          <a:xfrm>
            <a:off x="5683794" y="645160"/>
            <a:ext cx="0" cy="9214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FDB96EB-47D9-6142-93D5-BDEB5B38F47C}"/>
              </a:ext>
            </a:extLst>
          </p:cNvPr>
          <p:cNvSpPr txBox="1"/>
          <p:nvPr/>
        </p:nvSpPr>
        <p:spPr>
          <a:xfrm>
            <a:off x="7875974" y="374796"/>
            <a:ext cx="3503226" cy="27699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Current service score and the score history diagram</a:t>
            </a:r>
            <a:endParaRPr lang="en-SG" sz="1200" b="1" dirty="0">
              <a:solidFill>
                <a:srgbClr val="002060"/>
              </a:solidFill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B035A0-1135-93B4-9B3E-D624E711AA49}"/>
              </a:ext>
            </a:extLst>
          </p:cNvPr>
          <p:cNvCxnSpPr>
            <a:cxnSpLocks/>
          </p:cNvCxnSpPr>
          <p:nvPr/>
        </p:nvCxnSpPr>
        <p:spPr>
          <a:xfrm flipH="1">
            <a:off x="10181803" y="2990820"/>
            <a:ext cx="34544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976C502-AC1D-FF54-A15A-EDF8C4CAFF74}"/>
              </a:ext>
            </a:extLst>
          </p:cNvPr>
          <p:cNvSpPr/>
          <p:nvPr/>
        </p:nvSpPr>
        <p:spPr>
          <a:xfrm>
            <a:off x="7875973" y="2143033"/>
            <a:ext cx="2273865" cy="134112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E00E659-F0DB-9A68-C715-8B8A5EAFC311}"/>
              </a:ext>
            </a:extLst>
          </p:cNvPr>
          <p:cNvSpPr txBox="1"/>
          <p:nvPr/>
        </p:nvSpPr>
        <p:spPr>
          <a:xfrm>
            <a:off x="10575563" y="2809240"/>
            <a:ext cx="1167656" cy="83099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Service health percentage categorized by services type.   </a:t>
            </a:r>
            <a:endParaRPr lang="en-SG" sz="1200" b="1" dirty="0">
              <a:solidFill>
                <a:srgbClr val="00206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ADA2E91-6846-C737-FB29-E2798001D9CE}"/>
              </a:ext>
            </a:extLst>
          </p:cNvPr>
          <p:cNvSpPr/>
          <p:nvPr/>
        </p:nvSpPr>
        <p:spPr>
          <a:xfrm>
            <a:off x="926041" y="4900650"/>
            <a:ext cx="4519719" cy="1175759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BF6FAE5-C5B5-D6EB-5381-3E1DE18FF7A9}"/>
              </a:ext>
            </a:extLst>
          </p:cNvPr>
          <p:cNvCxnSpPr>
            <a:cxnSpLocks/>
          </p:cNvCxnSpPr>
          <p:nvPr/>
        </p:nvCxnSpPr>
        <p:spPr>
          <a:xfrm flipH="1">
            <a:off x="2357119" y="1162546"/>
            <a:ext cx="817012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D564354-C3AF-5B4F-8CFD-A8E960C873B2}"/>
              </a:ext>
            </a:extLst>
          </p:cNvPr>
          <p:cNvSpPr txBox="1"/>
          <p:nvPr/>
        </p:nvSpPr>
        <p:spPr>
          <a:xfrm>
            <a:off x="10466285" y="5148265"/>
            <a:ext cx="1167656" cy="83099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Score history  </a:t>
            </a:r>
            <a:endParaRPr lang="en-SG" sz="1200" b="1" dirty="0">
              <a:solidFill>
                <a:srgbClr val="002060"/>
              </a:solidFill>
            </a:endParaRPr>
          </a:p>
          <a:p>
            <a:r>
              <a:rPr lang="en-US" sz="1200" b="1" dirty="0">
                <a:solidFill>
                  <a:srgbClr val="002060"/>
                </a:solidFill>
              </a:rPr>
              <a:t>table of every sub-service cluster.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3850E87-D2DC-D9D9-CA6E-619A5167E34B}"/>
              </a:ext>
            </a:extLst>
          </p:cNvPr>
          <p:cNvSpPr/>
          <p:nvPr/>
        </p:nvSpPr>
        <p:spPr>
          <a:xfrm>
            <a:off x="847117" y="1081266"/>
            <a:ext cx="1509992" cy="485334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857BAFC-7795-1B9D-883A-50F1DC4AB76B}"/>
              </a:ext>
            </a:extLst>
          </p:cNvPr>
          <p:cNvCxnSpPr>
            <a:cxnSpLocks/>
          </p:cNvCxnSpPr>
          <p:nvPr/>
        </p:nvCxnSpPr>
        <p:spPr>
          <a:xfrm flipH="1">
            <a:off x="5477725" y="5825460"/>
            <a:ext cx="498856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F262274-0E2A-08C2-8E50-76A55399906D}"/>
              </a:ext>
            </a:extLst>
          </p:cNvPr>
          <p:cNvSpPr txBox="1"/>
          <p:nvPr/>
        </p:nvSpPr>
        <p:spPr>
          <a:xfrm>
            <a:off x="10551401" y="1033343"/>
            <a:ext cx="1167656" cy="64633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</a:rPr>
              <a:t>Teams/Cluster selection drop down menu.</a:t>
            </a:r>
            <a:endParaRPr lang="en-SG" sz="12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519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148C6C-6039-424D-6A60-91A69DCABE03}"/>
              </a:ext>
            </a:extLst>
          </p:cNvPr>
          <p:cNvSpPr txBox="1"/>
          <p:nvPr/>
        </p:nvSpPr>
        <p:spPr>
          <a:xfrm>
            <a:off x="1" y="-58547"/>
            <a:ext cx="12191999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Use Case 1: </a:t>
            </a:r>
            <a:r>
              <a:rPr lang="en-US" sz="2400" dirty="0" err="1">
                <a:solidFill>
                  <a:schemeClr val="bg1"/>
                </a:solidFill>
              </a:rPr>
              <a:t>CIDeX</a:t>
            </a:r>
            <a:r>
              <a:rPr lang="en-US" sz="2400" dirty="0">
                <a:solidFill>
                  <a:schemeClr val="bg1"/>
                </a:solidFill>
              </a:rPr>
              <a:t> event main venue network monitor [result]</a:t>
            </a:r>
            <a:endParaRPr lang="en-SG" sz="2400" dirty="0">
              <a:solidFill>
                <a:srgbClr val="FF0000"/>
              </a:solidFill>
            </a:endParaRPr>
          </a:p>
        </p:txBody>
      </p:sp>
      <p:pic>
        <p:nvPicPr>
          <p:cNvPr id="3" name="Picture 2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E159DD4E-ECC1-C44B-424E-1C5305528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732" y="-12288"/>
            <a:ext cx="1696767" cy="369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686E90-A13B-427A-9FC2-B95007B10872}"/>
              </a:ext>
            </a:extLst>
          </p:cNvPr>
          <p:cNvSpPr txBox="1"/>
          <p:nvPr/>
        </p:nvSpPr>
        <p:spPr>
          <a:xfrm>
            <a:off x="5248760" y="711001"/>
            <a:ext cx="53674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b="1" dirty="0"/>
              <a:t>Event monitor result</a:t>
            </a:r>
            <a:r>
              <a:rPr lang="en-SG" sz="1600" dirty="0"/>
              <a:t>:</a:t>
            </a:r>
          </a:p>
          <a:p>
            <a:pPr algn="just"/>
            <a:endParaRPr lang="en-SG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Ping client: 900KB raw ping record [text format].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Monitor hub: 600K DB raw + </a:t>
            </a:r>
            <a:r>
              <a:rPr lang="en-SG" sz="1400" dirty="0" err="1"/>
              <a:t>avg</a:t>
            </a:r>
            <a:r>
              <a:rPr lang="en-SG" sz="1400" dirty="0"/>
              <a:t> data, 1 network interrupt detect and reported.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SG" sz="1400" dirty="0"/>
              <a:t>Telegram-bot: 197 </a:t>
            </a:r>
            <a:r>
              <a:rPr lang="en-SG" sz="1400" dirty="0" err="1"/>
              <a:t>avg</a:t>
            </a:r>
            <a:r>
              <a:rPr lang="en-SG" sz="1400" dirty="0"/>
              <a:t> ping report in the channel.  </a:t>
            </a:r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02C6361-3E14-6C30-9E23-CDEFB29065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60" y="1108891"/>
            <a:ext cx="4727588" cy="25607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C0A3232-5D8A-AAB5-4F52-03DC6610B8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44" y="4050028"/>
            <a:ext cx="4727584" cy="2560776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87DB038-14DB-C6C1-8F2D-2A641849954B}"/>
              </a:ext>
            </a:extLst>
          </p:cNvPr>
          <p:cNvSpPr txBox="1"/>
          <p:nvPr/>
        </p:nvSpPr>
        <p:spPr>
          <a:xfrm>
            <a:off x="5248760" y="2241717"/>
            <a:ext cx="4727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1600" b="1" dirty="0"/>
              <a:t>Network interrupt [16/11/2022] detection result</a:t>
            </a:r>
            <a:r>
              <a:rPr lang="en-SG" sz="1600" dirty="0"/>
              <a:t>:</a:t>
            </a:r>
          </a:p>
        </p:txBody>
      </p:sp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D862745-6C22-4C22-8261-159F4C0566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049" y="2724900"/>
            <a:ext cx="4727588" cy="256077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18" name="AutoShape 2">
            <a:extLst>
              <a:ext uri="{FF2B5EF4-FFF2-40B4-BE49-F238E27FC236}">
                <a16:creationId xmlns:a16="http://schemas.microsoft.com/office/drawing/2014/main" id="{5CF00E81-516B-25AF-9B16-C62E0EE85E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0179" y="4995672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20" name="Picture 19" descr="A screenshot of a text message&#10;&#10;Description automatically generated with medium confidence">
            <a:extLst>
              <a:ext uri="{FF2B5EF4-FFF2-40B4-BE49-F238E27FC236}">
                <a16:creationId xmlns:a16="http://schemas.microsoft.com/office/drawing/2014/main" id="{FDECD6E9-8CAD-96A7-2E95-B668AFCD9B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8854" y="2362393"/>
            <a:ext cx="1916607" cy="41448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7A3701D-4301-EEE9-971C-D83B9EC620F3}"/>
              </a:ext>
            </a:extLst>
          </p:cNvPr>
          <p:cNvSpPr/>
          <p:nvPr/>
        </p:nvSpPr>
        <p:spPr>
          <a:xfrm>
            <a:off x="7693843" y="3300984"/>
            <a:ext cx="448056" cy="62179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B6B6A3-21FD-1ED4-23FF-1FE4681B758C}"/>
              </a:ext>
            </a:extLst>
          </p:cNvPr>
          <p:cNvSpPr/>
          <p:nvPr/>
        </p:nvSpPr>
        <p:spPr>
          <a:xfrm>
            <a:off x="6194227" y="4151376"/>
            <a:ext cx="429768" cy="8138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1CC5D5-63BB-ABE0-4489-3D5E9FC0320A}"/>
              </a:ext>
            </a:extLst>
          </p:cNvPr>
          <p:cNvSpPr/>
          <p:nvPr/>
        </p:nvSpPr>
        <p:spPr>
          <a:xfrm>
            <a:off x="7840145" y="4189476"/>
            <a:ext cx="448056" cy="7757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7C7204F-946B-7013-2BD5-F3C668F4C72E}"/>
              </a:ext>
            </a:extLst>
          </p:cNvPr>
          <p:cNvSpPr/>
          <p:nvPr/>
        </p:nvSpPr>
        <p:spPr>
          <a:xfrm>
            <a:off x="9272707" y="3236212"/>
            <a:ext cx="429768" cy="813816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55BA157-E33C-B84C-35FB-19AA980EE433}"/>
              </a:ext>
            </a:extLst>
          </p:cNvPr>
          <p:cNvCxnSpPr>
            <a:cxnSpLocks/>
            <a:stCxn id="22" idx="2"/>
          </p:cNvCxnSpPr>
          <p:nvPr/>
        </p:nvCxnSpPr>
        <p:spPr>
          <a:xfrm rot="16200000" flipH="1">
            <a:off x="7849645" y="3524657"/>
            <a:ext cx="1024128" cy="3905197"/>
          </a:xfrm>
          <a:prstGeom prst="bentConnector2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EFF42D-C3CB-61E2-2FBD-15E260B80F77}"/>
              </a:ext>
            </a:extLst>
          </p:cNvPr>
          <p:cNvCxnSpPr>
            <a:cxnSpLocks/>
          </p:cNvCxnSpPr>
          <p:nvPr/>
        </p:nvCxnSpPr>
        <p:spPr>
          <a:xfrm>
            <a:off x="9504355" y="4050028"/>
            <a:ext cx="0" cy="1939292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C0BAC8-68B5-A790-ABB9-4B7EF9175A12}"/>
              </a:ext>
            </a:extLst>
          </p:cNvPr>
          <p:cNvCxnSpPr>
            <a:cxnSpLocks/>
          </p:cNvCxnSpPr>
          <p:nvPr/>
        </p:nvCxnSpPr>
        <p:spPr>
          <a:xfrm>
            <a:off x="7910251" y="4950771"/>
            <a:ext cx="0" cy="1038549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3E76D107-0B4C-3487-3A5A-F813239FE029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23799" y="3648267"/>
            <a:ext cx="2166821" cy="2130621"/>
          </a:xfrm>
          <a:prstGeom prst="bentConnector3">
            <a:avLst>
              <a:gd name="adj1" fmla="val 99796"/>
            </a:avLst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B4252A64-2B30-8034-E049-708B1800E27D}"/>
              </a:ext>
            </a:extLst>
          </p:cNvPr>
          <p:cNvSpPr/>
          <p:nvPr/>
        </p:nvSpPr>
        <p:spPr>
          <a:xfrm>
            <a:off x="3026664" y="4434840"/>
            <a:ext cx="182880" cy="7132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0410FA-5167-7552-2F0D-82DC82B37232}"/>
              </a:ext>
            </a:extLst>
          </p:cNvPr>
          <p:cNvSpPr txBox="1"/>
          <p:nvPr/>
        </p:nvSpPr>
        <p:spPr>
          <a:xfrm>
            <a:off x="307560" y="697921"/>
            <a:ext cx="45087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600" dirty="0"/>
              <a:t>Event day-1 [15/11/2022] entire ping latency chart: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8693D23-A6AB-49EE-D748-DFE53F8E437E}"/>
              </a:ext>
            </a:extLst>
          </p:cNvPr>
          <p:cNvSpPr txBox="1"/>
          <p:nvPr/>
        </p:nvSpPr>
        <p:spPr>
          <a:xfrm>
            <a:off x="204190" y="3669668"/>
            <a:ext cx="6144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1600" dirty="0"/>
              <a:t>Event day-2 [16/11/2022] entire ping latency chart: </a:t>
            </a:r>
          </a:p>
        </p:txBody>
      </p:sp>
    </p:spTree>
    <p:extLst>
      <p:ext uri="{BB962C8B-B14F-4D97-AF65-F5344CB8AC3E}">
        <p14:creationId xmlns:p14="http://schemas.microsoft.com/office/powerpoint/2010/main" val="4179204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1CB6EA6-0721-A299-561B-5A7582919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00" y="416835"/>
            <a:ext cx="5157295" cy="279353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4FE47C9-D254-9D81-7524-59CD28D61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04" y="3337757"/>
            <a:ext cx="5157293" cy="279353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F7A667-4FBC-C1DE-91DC-BF3F0FEEC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747" y="416835"/>
            <a:ext cx="4403364" cy="2751907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C8B3BF-D470-4869-944A-E5E9C8D7BE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3747" y="3337756"/>
            <a:ext cx="4403364" cy="279353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5287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296</Words>
  <Application>Microsoft Office PowerPoint</Application>
  <PresentationFormat>Widescreen</PresentationFormat>
  <Paragraphs>77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 yuancheng</dc:creator>
  <cp:lastModifiedBy>yuancheng Liu</cp:lastModifiedBy>
  <cp:revision>14</cp:revision>
  <dcterms:created xsi:type="dcterms:W3CDTF">2023-07-14T09:09:19Z</dcterms:created>
  <dcterms:modified xsi:type="dcterms:W3CDTF">2026-02-04T08:45:55Z</dcterms:modified>
</cp:coreProperties>
</file>

<file path=docProps/thumbnail.jpeg>
</file>